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diagrams/layout2.xml" ContentType="application/vnd.openxmlformats-officedocument.drawingml.diagram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7" r:id="rId1"/>
  </p:sldMasterIdLst>
  <p:notesMasterIdLst>
    <p:notesMasterId r:id="rId67"/>
  </p:notesMasterIdLst>
  <p:sldIdLst>
    <p:sldId id="256" r:id="rId2"/>
    <p:sldId id="374" r:id="rId3"/>
    <p:sldId id="343" r:id="rId4"/>
    <p:sldId id="370" r:id="rId5"/>
    <p:sldId id="258" r:id="rId6"/>
    <p:sldId id="278" r:id="rId7"/>
    <p:sldId id="344" r:id="rId8"/>
    <p:sldId id="373" r:id="rId9"/>
    <p:sldId id="407" r:id="rId10"/>
    <p:sldId id="334" r:id="rId11"/>
    <p:sldId id="263" r:id="rId12"/>
    <p:sldId id="413" r:id="rId13"/>
    <p:sldId id="382" r:id="rId14"/>
    <p:sldId id="384" r:id="rId15"/>
    <p:sldId id="377" r:id="rId16"/>
    <p:sldId id="383" r:id="rId17"/>
    <p:sldId id="378" r:id="rId18"/>
    <p:sldId id="379" r:id="rId19"/>
    <p:sldId id="381" r:id="rId20"/>
    <p:sldId id="390" r:id="rId21"/>
    <p:sldId id="391" r:id="rId22"/>
    <p:sldId id="392" r:id="rId23"/>
    <p:sldId id="393" r:id="rId24"/>
    <p:sldId id="394" r:id="rId25"/>
    <p:sldId id="395" r:id="rId26"/>
    <p:sldId id="396" r:id="rId27"/>
    <p:sldId id="397" r:id="rId28"/>
    <p:sldId id="398" r:id="rId29"/>
    <p:sldId id="399" r:id="rId30"/>
    <p:sldId id="400" r:id="rId31"/>
    <p:sldId id="401" r:id="rId32"/>
    <p:sldId id="402" r:id="rId33"/>
    <p:sldId id="403" r:id="rId34"/>
    <p:sldId id="404" r:id="rId35"/>
    <p:sldId id="405" r:id="rId36"/>
    <p:sldId id="406" r:id="rId37"/>
    <p:sldId id="408" r:id="rId38"/>
    <p:sldId id="371" r:id="rId39"/>
    <p:sldId id="410" r:id="rId40"/>
    <p:sldId id="306" r:id="rId41"/>
    <p:sldId id="412" r:id="rId42"/>
    <p:sldId id="348" r:id="rId43"/>
    <p:sldId id="349" r:id="rId44"/>
    <p:sldId id="350" r:id="rId45"/>
    <p:sldId id="351" r:id="rId46"/>
    <p:sldId id="352" r:id="rId47"/>
    <p:sldId id="353" r:id="rId48"/>
    <p:sldId id="354" r:id="rId49"/>
    <p:sldId id="355" r:id="rId50"/>
    <p:sldId id="356" r:id="rId51"/>
    <p:sldId id="357" r:id="rId52"/>
    <p:sldId id="358" r:id="rId53"/>
    <p:sldId id="359" r:id="rId54"/>
    <p:sldId id="360" r:id="rId55"/>
    <p:sldId id="361" r:id="rId56"/>
    <p:sldId id="362" r:id="rId57"/>
    <p:sldId id="363" r:id="rId58"/>
    <p:sldId id="364" r:id="rId59"/>
    <p:sldId id="365" r:id="rId60"/>
    <p:sldId id="366" r:id="rId61"/>
    <p:sldId id="367" r:id="rId62"/>
    <p:sldId id="368" r:id="rId63"/>
    <p:sldId id="369" r:id="rId64"/>
    <p:sldId id="414" r:id="rId65"/>
    <p:sldId id="389" r:id="rId66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ts val="600"/>
      </a:spcBef>
      <a:spcAft>
        <a:spcPct val="0"/>
      </a:spcAft>
      <a:buClr>
        <a:schemeClr val="accent1"/>
      </a:buClr>
      <a:buSzPct val="70000"/>
      <a:buFont typeface="Wingdings" pitchFamily="2" charset="2"/>
      <a:buChar char=""/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3200" b="1" kern="1200">
        <a:solidFill>
          <a:schemeClr val="tx1"/>
        </a:solidFill>
        <a:latin typeface="Century Schoolbook" pitchFamily="18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674" y="-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D6D43-50DC-46C7-89DF-AA02F0088EDF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847BBB6A-CD93-47A5-8189-0D2861DEADE0}">
      <dgm:prSet phldrT="[文本]" phldr="1"/>
      <dgm:spPr/>
      <dgm:t>
        <a:bodyPr/>
        <a:lstStyle/>
        <a:p>
          <a:endParaRPr lang="zh-CN" altLang="en-US" dirty="0"/>
        </a:p>
      </dgm:t>
    </dgm:pt>
    <dgm:pt modelId="{CD3FD45C-AB8A-4EA9-9A03-08FBCFFA5A1A}" type="parTrans" cxnId="{B804C959-FE19-44D8-94C1-37A18F34E2AD}">
      <dgm:prSet/>
      <dgm:spPr/>
      <dgm:t>
        <a:bodyPr/>
        <a:lstStyle/>
        <a:p>
          <a:endParaRPr lang="zh-CN" altLang="en-US"/>
        </a:p>
      </dgm:t>
    </dgm:pt>
    <dgm:pt modelId="{57F85B95-7E07-4160-828C-6DD8B1101616}" type="sibTrans" cxnId="{B804C959-FE19-44D8-94C1-37A18F34E2AD}">
      <dgm:prSet/>
      <dgm:spPr/>
      <dgm:t>
        <a:bodyPr/>
        <a:lstStyle/>
        <a:p>
          <a:endParaRPr lang="zh-CN" altLang="en-US"/>
        </a:p>
      </dgm:t>
    </dgm:pt>
    <dgm:pt modelId="{68BB2F46-5CFF-41A5-981B-0A6C4EC87937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明确课题的研究背景、研究意义</a:t>
          </a:r>
          <a:endParaRPr lang="zh-CN" altLang="en-US" sz="2000" dirty="0">
            <a:solidFill>
              <a:schemeClr val="tx1"/>
            </a:solidFill>
          </a:endParaRPr>
        </a:p>
      </dgm:t>
    </dgm:pt>
    <dgm:pt modelId="{0F753757-A32B-4BE9-AAE2-A09AD627FAD0}" type="parTrans" cxnId="{994474F8-F7A2-44C6-BDAE-2CC904DB73C1}">
      <dgm:prSet/>
      <dgm:spPr/>
      <dgm:t>
        <a:bodyPr/>
        <a:lstStyle/>
        <a:p>
          <a:endParaRPr lang="zh-CN" altLang="en-US"/>
        </a:p>
      </dgm:t>
    </dgm:pt>
    <dgm:pt modelId="{9CE9C530-793A-48B0-8064-125B94510231}" type="sibTrans" cxnId="{994474F8-F7A2-44C6-BDAE-2CC904DB73C1}">
      <dgm:prSet/>
      <dgm:spPr/>
      <dgm:t>
        <a:bodyPr/>
        <a:lstStyle/>
        <a:p>
          <a:endParaRPr lang="zh-CN" altLang="en-US"/>
        </a:p>
      </dgm:t>
    </dgm:pt>
    <dgm:pt modelId="{00F27D92-E050-4EAF-B889-746A7A34B1A7}">
      <dgm:prSet phldrT="[文本]" phldr="1"/>
      <dgm:spPr/>
      <dgm:t>
        <a:bodyPr/>
        <a:lstStyle/>
        <a:p>
          <a:endParaRPr lang="zh-CN" altLang="en-US"/>
        </a:p>
      </dgm:t>
    </dgm:pt>
    <dgm:pt modelId="{C80BBCE6-3A16-4B6B-9029-88449A2B75B8}" type="parTrans" cxnId="{1E9B7431-B4D5-4815-B00F-12FB64097015}">
      <dgm:prSet/>
      <dgm:spPr/>
      <dgm:t>
        <a:bodyPr/>
        <a:lstStyle/>
        <a:p>
          <a:endParaRPr lang="zh-CN" altLang="en-US"/>
        </a:p>
      </dgm:t>
    </dgm:pt>
    <dgm:pt modelId="{EE268854-68EC-4DBA-A2A3-2B3FF568A837}" type="sibTrans" cxnId="{1E9B7431-B4D5-4815-B00F-12FB64097015}">
      <dgm:prSet/>
      <dgm:spPr/>
      <dgm:t>
        <a:bodyPr/>
        <a:lstStyle/>
        <a:p>
          <a:endParaRPr lang="zh-CN" altLang="en-US"/>
        </a:p>
      </dgm:t>
    </dgm:pt>
    <dgm:pt modelId="{4D148716-6A41-4EF3-AA1A-5B34259C413C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了解课题国内外的研究状况</a:t>
          </a:r>
        </a:p>
      </dgm:t>
    </dgm:pt>
    <dgm:pt modelId="{27867F0D-C0CE-4585-94E3-8164C63B7C4A}" type="parTrans" cxnId="{6FBFF08F-538E-4FA7-9BD4-8A69B867B1AE}">
      <dgm:prSet/>
      <dgm:spPr/>
      <dgm:t>
        <a:bodyPr/>
        <a:lstStyle/>
        <a:p>
          <a:endParaRPr lang="zh-CN" altLang="en-US"/>
        </a:p>
      </dgm:t>
    </dgm:pt>
    <dgm:pt modelId="{5AAF3C5F-5EAA-4985-8B62-01AEFFBA9DE9}" type="sibTrans" cxnId="{6FBFF08F-538E-4FA7-9BD4-8A69B867B1AE}">
      <dgm:prSet/>
      <dgm:spPr/>
      <dgm:t>
        <a:bodyPr/>
        <a:lstStyle/>
        <a:p>
          <a:endParaRPr lang="zh-CN" altLang="en-US"/>
        </a:p>
      </dgm:t>
    </dgm:pt>
    <dgm:pt modelId="{FDA2064F-F177-4B21-A5A0-C6A9E2ABBB21}">
      <dgm:prSet phldrT="[文本]" phldr="1"/>
      <dgm:spPr/>
      <dgm:t>
        <a:bodyPr/>
        <a:lstStyle/>
        <a:p>
          <a:endParaRPr lang="zh-CN" altLang="en-US"/>
        </a:p>
      </dgm:t>
    </dgm:pt>
    <dgm:pt modelId="{0BC2B34A-055C-4DEC-AE10-10A47C857F3A}" type="parTrans" cxnId="{6E3452BF-A858-40C0-A39F-241EEB9D0DB3}">
      <dgm:prSet/>
      <dgm:spPr/>
      <dgm:t>
        <a:bodyPr/>
        <a:lstStyle/>
        <a:p>
          <a:endParaRPr lang="zh-CN" altLang="en-US"/>
        </a:p>
      </dgm:t>
    </dgm:pt>
    <dgm:pt modelId="{D2A47404-3E4E-41A3-9134-ECE3ADE9C448}" type="sibTrans" cxnId="{6E3452BF-A858-40C0-A39F-241EEB9D0DB3}">
      <dgm:prSet/>
      <dgm:spPr/>
      <dgm:t>
        <a:bodyPr/>
        <a:lstStyle/>
        <a:p>
          <a:endParaRPr lang="zh-CN" altLang="en-US"/>
        </a:p>
      </dgm:t>
    </dgm:pt>
    <dgm:pt modelId="{7D4F8AAD-610A-4878-BCF2-56A8D3891C75}">
      <dgm:prSet phldrT="[文本]" custT="1"/>
      <dgm:spPr/>
      <dgm:t>
        <a:bodyPr/>
        <a:lstStyle/>
        <a:p>
          <a:r>
            <a:rPr lang="zh-CN" altLang="en-US" sz="2000" b="1" dirty="0" smtClean="0">
              <a:solidFill>
                <a:schemeClr val="tx1"/>
              </a:solidFill>
            </a:rPr>
            <a:t>发现现有研究存在的不足</a:t>
          </a:r>
        </a:p>
      </dgm:t>
    </dgm:pt>
    <dgm:pt modelId="{BD14BDC9-600A-4F39-B474-706A2EFB2D8E}" type="parTrans" cxnId="{23B85A76-1111-4299-8A42-B1EBDB4395C3}">
      <dgm:prSet/>
      <dgm:spPr/>
      <dgm:t>
        <a:bodyPr/>
        <a:lstStyle/>
        <a:p>
          <a:endParaRPr lang="zh-CN" altLang="en-US"/>
        </a:p>
      </dgm:t>
    </dgm:pt>
    <dgm:pt modelId="{313282FF-547F-4503-9DEC-4AE5219719D9}" type="sibTrans" cxnId="{23B85A76-1111-4299-8A42-B1EBDB4395C3}">
      <dgm:prSet/>
      <dgm:spPr/>
      <dgm:t>
        <a:bodyPr/>
        <a:lstStyle/>
        <a:p>
          <a:endParaRPr lang="zh-CN" altLang="en-US"/>
        </a:p>
      </dgm:t>
    </dgm:pt>
    <dgm:pt modelId="{090D557E-365F-4D1A-A94F-40719E038609}">
      <dgm:prSet phldrT="[文本]"/>
      <dgm:spPr/>
      <dgm:t>
        <a:bodyPr/>
        <a:lstStyle/>
        <a:p>
          <a:endParaRPr lang="zh-CN" altLang="en-US" dirty="0"/>
        </a:p>
      </dgm:t>
    </dgm:pt>
    <dgm:pt modelId="{88DEE8B5-830B-4F8D-9A67-D67847714105}" type="parTrans" cxnId="{248E4E6B-E09F-435E-8CEF-167D3677EA68}">
      <dgm:prSet/>
      <dgm:spPr/>
      <dgm:t>
        <a:bodyPr/>
        <a:lstStyle/>
        <a:p>
          <a:endParaRPr lang="zh-CN" altLang="en-US"/>
        </a:p>
      </dgm:t>
    </dgm:pt>
    <dgm:pt modelId="{2D6DA72F-1992-4FE3-A4C1-549163E72AD9}" type="sibTrans" cxnId="{248E4E6B-E09F-435E-8CEF-167D3677EA68}">
      <dgm:prSet/>
      <dgm:spPr/>
      <dgm:t>
        <a:bodyPr/>
        <a:lstStyle/>
        <a:p>
          <a:endParaRPr lang="zh-CN" altLang="en-US"/>
        </a:p>
      </dgm:t>
    </dgm:pt>
    <dgm:pt modelId="{886FD7CE-6213-4D6D-A119-9D90D5EB7358}">
      <dgm:prSet custT="1"/>
      <dgm:spPr/>
      <dgm:t>
        <a:bodyPr/>
        <a:lstStyle/>
        <a:p>
          <a:r>
            <a:rPr lang="zh-CN" altLang="zh-CN" sz="2000" b="1" dirty="0" smtClean="0">
              <a:solidFill>
                <a:schemeClr val="tx1"/>
              </a:solidFill>
            </a:rPr>
            <a:t>在前人</a:t>
          </a:r>
          <a:r>
            <a:rPr lang="zh-CN" altLang="en-US" sz="2000" b="1" dirty="0" smtClean="0">
              <a:solidFill>
                <a:schemeClr val="tx1"/>
              </a:solidFill>
            </a:rPr>
            <a:t>研究的基础上提出创新 </a:t>
          </a:r>
        </a:p>
      </dgm:t>
    </dgm:pt>
    <dgm:pt modelId="{24235744-A519-41C9-B4B8-E401C39ABE06}" type="parTrans" cxnId="{C1D3DBAC-19E2-46E3-B724-CEA7EC6AABA0}">
      <dgm:prSet/>
      <dgm:spPr/>
      <dgm:t>
        <a:bodyPr/>
        <a:lstStyle/>
        <a:p>
          <a:endParaRPr lang="zh-CN" altLang="en-US"/>
        </a:p>
      </dgm:t>
    </dgm:pt>
    <dgm:pt modelId="{A1339FE6-DAE7-4531-AEAD-ADDB0F52D317}" type="sibTrans" cxnId="{C1D3DBAC-19E2-46E3-B724-CEA7EC6AABA0}">
      <dgm:prSet/>
      <dgm:spPr/>
      <dgm:t>
        <a:bodyPr/>
        <a:lstStyle/>
        <a:p>
          <a:endParaRPr lang="zh-CN" altLang="en-US"/>
        </a:p>
      </dgm:t>
    </dgm:pt>
    <dgm:pt modelId="{280D6AF1-FE4A-421F-89F1-4F063C47541E}" type="pres">
      <dgm:prSet presAssocID="{05ED6D43-50DC-46C7-89DF-AA02F0088EDF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8F8863B4-49DC-4404-89E1-91ADFC155B39}" type="pres">
      <dgm:prSet presAssocID="{847BBB6A-CD93-47A5-8189-0D2861DEADE0}" presName="composite" presStyleCnt="0"/>
      <dgm:spPr/>
    </dgm:pt>
    <dgm:pt modelId="{0040DFFE-7C70-4928-B3A8-089A7853B4E5}" type="pres">
      <dgm:prSet presAssocID="{847BBB6A-CD93-47A5-8189-0D2861DEADE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3516109-3A39-48A6-9D88-A7228897E932}" type="pres">
      <dgm:prSet presAssocID="{847BBB6A-CD93-47A5-8189-0D2861DEADE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CCBDE83-368F-4635-A2AB-83FD20840738}" type="pres">
      <dgm:prSet presAssocID="{57F85B95-7E07-4160-828C-6DD8B1101616}" presName="sp" presStyleCnt="0"/>
      <dgm:spPr/>
    </dgm:pt>
    <dgm:pt modelId="{28C4C40F-4CC0-4AED-91EB-60A880AA3B63}" type="pres">
      <dgm:prSet presAssocID="{00F27D92-E050-4EAF-B889-746A7A34B1A7}" presName="composite" presStyleCnt="0"/>
      <dgm:spPr/>
    </dgm:pt>
    <dgm:pt modelId="{854B9FF9-9186-4B66-BB0A-6039077C91F6}" type="pres">
      <dgm:prSet presAssocID="{00F27D92-E050-4EAF-B889-746A7A34B1A7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05E563B-8628-499C-9EB8-51297C7B9018}" type="pres">
      <dgm:prSet presAssocID="{00F27D92-E050-4EAF-B889-746A7A34B1A7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E7B7BBB-0582-4716-8567-B3ED87DDBA3E}" type="pres">
      <dgm:prSet presAssocID="{EE268854-68EC-4DBA-A2A3-2B3FF568A837}" presName="sp" presStyleCnt="0"/>
      <dgm:spPr/>
    </dgm:pt>
    <dgm:pt modelId="{B5016346-FF24-49E6-AAB5-E13A3BA75644}" type="pres">
      <dgm:prSet presAssocID="{FDA2064F-F177-4B21-A5A0-C6A9E2ABBB21}" presName="composite" presStyleCnt="0"/>
      <dgm:spPr/>
    </dgm:pt>
    <dgm:pt modelId="{A3EFE49D-DA89-4FAB-BE50-700EC88A08E3}" type="pres">
      <dgm:prSet presAssocID="{FDA2064F-F177-4B21-A5A0-C6A9E2ABBB21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0803DFB-1AA5-4AA6-A697-197AE112AA14}" type="pres">
      <dgm:prSet presAssocID="{FDA2064F-F177-4B21-A5A0-C6A9E2ABBB21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BAB3A2-49E2-432A-B7F4-B4CD1AB667C4}" type="pres">
      <dgm:prSet presAssocID="{D2A47404-3E4E-41A3-9134-ECE3ADE9C448}" presName="sp" presStyleCnt="0"/>
      <dgm:spPr/>
    </dgm:pt>
    <dgm:pt modelId="{A999221F-C28D-4DCA-86D0-427CDF14F9D3}" type="pres">
      <dgm:prSet presAssocID="{090D557E-365F-4D1A-A94F-40719E038609}" presName="composite" presStyleCnt="0"/>
      <dgm:spPr/>
    </dgm:pt>
    <dgm:pt modelId="{86BA4427-E15F-415B-A828-50EDD4F9DA4D}" type="pres">
      <dgm:prSet presAssocID="{090D557E-365F-4D1A-A94F-40719E038609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75B9B3-B826-4677-9119-290A5E0675D3}" type="pres">
      <dgm:prSet presAssocID="{090D557E-365F-4D1A-A94F-40719E038609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48E4E6B-E09F-435E-8CEF-167D3677EA68}" srcId="{05ED6D43-50DC-46C7-89DF-AA02F0088EDF}" destId="{090D557E-365F-4D1A-A94F-40719E038609}" srcOrd="3" destOrd="0" parTransId="{88DEE8B5-830B-4F8D-9A67-D67847714105}" sibTransId="{2D6DA72F-1992-4FE3-A4C1-549163E72AD9}"/>
    <dgm:cxn modelId="{D6D5BF68-E412-4A78-9B18-2D025364A0B1}" type="presOf" srcId="{00F27D92-E050-4EAF-B889-746A7A34B1A7}" destId="{854B9FF9-9186-4B66-BB0A-6039077C91F6}" srcOrd="0" destOrd="0" presId="urn:microsoft.com/office/officeart/2005/8/layout/chevron2"/>
    <dgm:cxn modelId="{6FBFF08F-538E-4FA7-9BD4-8A69B867B1AE}" srcId="{00F27D92-E050-4EAF-B889-746A7A34B1A7}" destId="{4D148716-6A41-4EF3-AA1A-5B34259C413C}" srcOrd="0" destOrd="0" parTransId="{27867F0D-C0CE-4585-94E3-8164C63B7C4A}" sibTransId="{5AAF3C5F-5EAA-4985-8B62-01AEFFBA9DE9}"/>
    <dgm:cxn modelId="{1E9B7431-B4D5-4815-B00F-12FB64097015}" srcId="{05ED6D43-50DC-46C7-89DF-AA02F0088EDF}" destId="{00F27D92-E050-4EAF-B889-746A7A34B1A7}" srcOrd="1" destOrd="0" parTransId="{C80BBCE6-3A16-4B6B-9029-88449A2B75B8}" sibTransId="{EE268854-68EC-4DBA-A2A3-2B3FF568A837}"/>
    <dgm:cxn modelId="{23B85A76-1111-4299-8A42-B1EBDB4395C3}" srcId="{FDA2064F-F177-4B21-A5A0-C6A9E2ABBB21}" destId="{7D4F8AAD-610A-4878-BCF2-56A8D3891C75}" srcOrd="0" destOrd="0" parTransId="{BD14BDC9-600A-4F39-B474-706A2EFB2D8E}" sibTransId="{313282FF-547F-4503-9DEC-4AE5219719D9}"/>
    <dgm:cxn modelId="{6E3452BF-A858-40C0-A39F-241EEB9D0DB3}" srcId="{05ED6D43-50DC-46C7-89DF-AA02F0088EDF}" destId="{FDA2064F-F177-4B21-A5A0-C6A9E2ABBB21}" srcOrd="2" destOrd="0" parTransId="{0BC2B34A-055C-4DEC-AE10-10A47C857F3A}" sibTransId="{D2A47404-3E4E-41A3-9134-ECE3ADE9C448}"/>
    <dgm:cxn modelId="{C1D3DBAC-19E2-46E3-B724-CEA7EC6AABA0}" srcId="{090D557E-365F-4D1A-A94F-40719E038609}" destId="{886FD7CE-6213-4D6D-A119-9D90D5EB7358}" srcOrd="0" destOrd="0" parTransId="{24235744-A519-41C9-B4B8-E401C39ABE06}" sibTransId="{A1339FE6-DAE7-4531-AEAD-ADDB0F52D317}"/>
    <dgm:cxn modelId="{5B232E3D-239D-4195-A94A-7A411F8EE1E1}" type="presOf" srcId="{4D148716-6A41-4EF3-AA1A-5B34259C413C}" destId="{405E563B-8628-499C-9EB8-51297C7B9018}" srcOrd="0" destOrd="0" presId="urn:microsoft.com/office/officeart/2005/8/layout/chevron2"/>
    <dgm:cxn modelId="{30558983-3ADF-4093-BEE4-BC59146B0179}" type="presOf" srcId="{847BBB6A-CD93-47A5-8189-0D2861DEADE0}" destId="{0040DFFE-7C70-4928-B3A8-089A7853B4E5}" srcOrd="0" destOrd="0" presId="urn:microsoft.com/office/officeart/2005/8/layout/chevron2"/>
    <dgm:cxn modelId="{B2C84169-679D-4030-9658-11E5E9D9183B}" type="presOf" srcId="{090D557E-365F-4D1A-A94F-40719E038609}" destId="{86BA4427-E15F-415B-A828-50EDD4F9DA4D}" srcOrd="0" destOrd="0" presId="urn:microsoft.com/office/officeart/2005/8/layout/chevron2"/>
    <dgm:cxn modelId="{24205E46-995F-4DAA-9605-9D93F4CA16EC}" type="presOf" srcId="{FDA2064F-F177-4B21-A5A0-C6A9E2ABBB21}" destId="{A3EFE49D-DA89-4FAB-BE50-700EC88A08E3}" srcOrd="0" destOrd="0" presId="urn:microsoft.com/office/officeart/2005/8/layout/chevron2"/>
    <dgm:cxn modelId="{B804C959-FE19-44D8-94C1-37A18F34E2AD}" srcId="{05ED6D43-50DC-46C7-89DF-AA02F0088EDF}" destId="{847BBB6A-CD93-47A5-8189-0D2861DEADE0}" srcOrd="0" destOrd="0" parTransId="{CD3FD45C-AB8A-4EA9-9A03-08FBCFFA5A1A}" sibTransId="{57F85B95-7E07-4160-828C-6DD8B1101616}"/>
    <dgm:cxn modelId="{CECE03D6-DDB3-4412-815B-BA7344D9277C}" type="presOf" srcId="{05ED6D43-50DC-46C7-89DF-AA02F0088EDF}" destId="{280D6AF1-FE4A-421F-89F1-4F063C47541E}" srcOrd="0" destOrd="0" presId="urn:microsoft.com/office/officeart/2005/8/layout/chevron2"/>
    <dgm:cxn modelId="{8CB185CD-90A2-4EBA-8A7F-9BB9BABB4507}" type="presOf" srcId="{68BB2F46-5CFF-41A5-981B-0A6C4EC87937}" destId="{03516109-3A39-48A6-9D88-A7228897E932}" srcOrd="0" destOrd="0" presId="urn:microsoft.com/office/officeart/2005/8/layout/chevron2"/>
    <dgm:cxn modelId="{20ACA941-497C-485D-9D55-A822A44AE45A}" type="presOf" srcId="{7D4F8AAD-610A-4878-BCF2-56A8D3891C75}" destId="{30803DFB-1AA5-4AA6-A697-197AE112AA14}" srcOrd="0" destOrd="0" presId="urn:microsoft.com/office/officeart/2005/8/layout/chevron2"/>
    <dgm:cxn modelId="{994474F8-F7A2-44C6-BDAE-2CC904DB73C1}" srcId="{847BBB6A-CD93-47A5-8189-0D2861DEADE0}" destId="{68BB2F46-5CFF-41A5-981B-0A6C4EC87937}" srcOrd="0" destOrd="0" parTransId="{0F753757-A32B-4BE9-AAE2-A09AD627FAD0}" sibTransId="{9CE9C530-793A-48B0-8064-125B94510231}"/>
    <dgm:cxn modelId="{73E6BF15-45E1-4E52-9EA0-8F8973F24D0B}" type="presOf" srcId="{886FD7CE-6213-4D6D-A119-9D90D5EB7358}" destId="{6475B9B3-B826-4677-9119-290A5E0675D3}" srcOrd="0" destOrd="0" presId="urn:microsoft.com/office/officeart/2005/8/layout/chevron2"/>
    <dgm:cxn modelId="{50E3C504-B138-45CC-826F-ED991540ACB8}" type="presParOf" srcId="{280D6AF1-FE4A-421F-89F1-4F063C47541E}" destId="{8F8863B4-49DC-4404-89E1-91ADFC155B39}" srcOrd="0" destOrd="0" presId="urn:microsoft.com/office/officeart/2005/8/layout/chevron2"/>
    <dgm:cxn modelId="{8C05D231-27E1-48EF-84F6-D1334F898A64}" type="presParOf" srcId="{8F8863B4-49DC-4404-89E1-91ADFC155B39}" destId="{0040DFFE-7C70-4928-B3A8-089A7853B4E5}" srcOrd="0" destOrd="0" presId="urn:microsoft.com/office/officeart/2005/8/layout/chevron2"/>
    <dgm:cxn modelId="{4BCAE6A2-5903-4A9D-AE35-41E1D50E2245}" type="presParOf" srcId="{8F8863B4-49DC-4404-89E1-91ADFC155B39}" destId="{03516109-3A39-48A6-9D88-A7228897E932}" srcOrd="1" destOrd="0" presId="urn:microsoft.com/office/officeart/2005/8/layout/chevron2"/>
    <dgm:cxn modelId="{157B6B51-56D8-4159-B179-F2393F2B2003}" type="presParOf" srcId="{280D6AF1-FE4A-421F-89F1-4F063C47541E}" destId="{ACCBDE83-368F-4635-A2AB-83FD20840738}" srcOrd="1" destOrd="0" presId="urn:microsoft.com/office/officeart/2005/8/layout/chevron2"/>
    <dgm:cxn modelId="{58609BD9-2B2D-489E-82FD-3C4F4EB17F9A}" type="presParOf" srcId="{280D6AF1-FE4A-421F-89F1-4F063C47541E}" destId="{28C4C40F-4CC0-4AED-91EB-60A880AA3B63}" srcOrd="2" destOrd="0" presId="urn:microsoft.com/office/officeart/2005/8/layout/chevron2"/>
    <dgm:cxn modelId="{E387ADF7-9AFF-4F88-A274-5CE9D102A959}" type="presParOf" srcId="{28C4C40F-4CC0-4AED-91EB-60A880AA3B63}" destId="{854B9FF9-9186-4B66-BB0A-6039077C91F6}" srcOrd="0" destOrd="0" presId="urn:microsoft.com/office/officeart/2005/8/layout/chevron2"/>
    <dgm:cxn modelId="{3CC69D2E-7F65-4CE3-9B91-766752A44E8B}" type="presParOf" srcId="{28C4C40F-4CC0-4AED-91EB-60A880AA3B63}" destId="{405E563B-8628-499C-9EB8-51297C7B9018}" srcOrd="1" destOrd="0" presId="urn:microsoft.com/office/officeart/2005/8/layout/chevron2"/>
    <dgm:cxn modelId="{C5733A4C-B0ED-4105-8233-3571CB6549FC}" type="presParOf" srcId="{280D6AF1-FE4A-421F-89F1-4F063C47541E}" destId="{5E7B7BBB-0582-4716-8567-B3ED87DDBA3E}" srcOrd="3" destOrd="0" presId="urn:microsoft.com/office/officeart/2005/8/layout/chevron2"/>
    <dgm:cxn modelId="{8185B396-B96A-4CFC-BEC4-75BBAD5D27FA}" type="presParOf" srcId="{280D6AF1-FE4A-421F-89F1-4F063C47541E}" destId="{B5016346-FF24-49E6-AAB5-E13A3BA75644}" srcOrd="4" destOrd="0" presId="urn:microsoft.com/office/officeart/2005/8/layout/chevron2"/>
    <dgm:cxn modelId="{0B96F9AD-FE26-4304-AE86-1AEBBC533219}" type="presParOf" srcId="{B5016346-FF24-49E6-AAB5-E13A3BA75644}" destId="{A3EFE49D-DA89-4FAB-BE50-700EC88A08E3}" srcOrd="0" destOrd="0" presId="urn:microsoft.com/office/officeart/2005/8/layout/chevron2"/>
    <dgm:cxn modelId="{19F7C065-3F37-42F5-A6A1-CFD001854482}" type="presParOf" srcId="{B5016346-FF24-49E6-AAB5-E13A3BA75644}" destId="{30803DFB-1AA5-4AA6-A697-197AE112AA14}" srcOrd="1" destOrd="0" presId="urn:microsoft.com/office/officeart/2005/8/layout/chevron2"/>
    <dgm:cxn modelId="{906F5CC2-F00E-4E46-8BCA-504673CB0A4F}" type="presParOf" srcId="{280D6AF1-FE4A-421F-89F1-4F063C47541E}" destId="{6ABAB3A2-49E2-432A-B7F4-B4CD1AB667C4}" srcOrd="5" destOrd="0" presId="urn:microsoft.com/office/officeart/2005/8/layout/chevron2"/>
    <dgm:cxn modelId="{AAAEC47B-E0A0-456D-9809-5AF8ECAD7BA1}" type="presParOf" srcId="{280D6AF1-FE4A-421F-89F1-4F063C47541E}" destId="{A999221F-C28D-4DCA-86D0-427CDF14F9D3}" srcOrd="6" destOrd="0" presId="urn:microsoft.com/office/officeart/2005/8/layout/chevron2"/>
    <dgm:cxn modelId="{5AB00DAD-BE32-4F5F-B84C-41CDF4E830B8}" type="presParOf" srcId="{A999221F-C28D-4DCA-86D0-427CDF14F9D3}" destId="{86BA4427-E15F-415B-A828-50EDD4F9DA4D}" srcOrd="0" destOrd="0" presId="urn:microsoft.com/office/officeart/2005/8/layout/chevron2"/>
    <dgm:cxn modelId="{36C0B723-73EE-4000-9502-C8D648523EBD}" type="presParOf" srcId="{A999221F-C28D-4DCA-86D0-427CDF14F9D3}" destId="{6475B9B3-B826-4677-9119-290A5E0675D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DC9FFC-FE22-4ABC-B505-5DCA388EB471}" type="doc">
      <dgm:prSet loTypeId="urn:microsoft.com/office/officeart/2005/8/layout/chevron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zh-CN" altLang="en-US"/>
        </a:p>
      </dgm:t>
    </dgm:pt>
    <dgm:pt modelId="{17AC17EF-348E-406D-84FC-8EB6613609BC}">
      <dgm:prSet phldrT="[文本]" phldr="1"/>
      <dgm:spPr/>
      <dgm:t>
        <a:bodyPr/>
        <a:lstStyle/>
        <a:p>
          <a:endParaRPr lang="zh-CN" altLang="en-US" dirty="0"/>
        </a:p>
      </dgm:t>
    </dgm:pt>
    <dgm:pt modelId="{17D214C2-213E-4036-9FAF-33225B6B5509}" type="parTrans" cxnId="{D54BDF83-C7EA-4323-9455-5A9C77C792CE}">
      <dgm:prSet/>
      <dgm:spPr/>
      <dgm:t>
        <a:bodyPr/>
        <a:lstStyle/>
        <a:p>
          <a:endParaRPr lang="zh-CN" altLang="en-US"/>
        </a:p>
      </dgm:t>
    </dgm:pt>
    <dgm:pt modelId="{7BC70BAD-D5DC-43A6-B129-9EE302440641}" type="sibTrans" cxnId="{D54BDF83-C7EA-4323-9455-5A9C77C792CE}">
      <dgm:prSet/>
      <dgm:spPr/>
      <dgm:t>
        <a:bodyPr/>
        <a:lstStyle/>
        <a:p>
          <a:endParaRPr lang="zh-CN" altLang="en-US"/>
        </a:p>
      </dgm:t>
    </dgm:pt>
    <dgm:pt modelId="{29F9E226-5DA8-4521-A552-9B70615EC043}">
      <dgm:prSet phldrT="[文本]" phldr="1"/>
      <dgm:spPr/>
      <dgm:t>
        <a:bodyPr/>
        <a:lstStyle/>
        <a:p>
          <a:endParaRPr lang="zh-CN" altLang="en-US" dirty="0"/>
        </a:p>
      </dgm:t>
    </dgm:pt>
    <dgm:pt modelId="{21FE8D4F-DEC3-4FE0-98E8-5DFEB1A53CCD}" type="parTrans" cxnId="{39829AE7-9E1D-4FB5-89FB-3A7FD425A4D6}">
      <dgm:prSet/>
      <dgm:spPr/>
      <dgm:t>
        <a:bodyPr/>
        <a:lstStyle/>
        <a:p>
          <a:endParaRPr lang="zh-CN" altLang="en-US"/>
        </a:p>
      </dgm:t>
    </dgm:pt>
    <dgm:pt modelId="{C5ABF6EC-9B85-41CC-9D56-742881945F76}" type="sibTrans" cxnId="{39829AE7-9E1D-4FB5-89FB-3A7FD425A4D6}">
      <dgm:prSet/>
      <dgm:spPr/>
      <dgm:t>
        <a:bodyPr/>
        <a:lstStyle/>
        <a:p>
          <a:endParaRPr lang="zh-CN" altLang="en-US"/>
        </a:p>
      </dgm:t>
    </dgm:pt>
    <dgm:pt modelId="{61974BE3-689F-403F-8774-290D7235B903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chemeClr val="tx1"/>
              </a:solidFill>
            </a:rPr>
            <a:t> 优先选用规范化主题词和专业术语，兼顾自由词</a:t>
          </a:r>
          <a:endParaRPr lang="zh-CN" altLang="en-US" sz="1600" dirty="0">
            <a:solidFill>
              <a:schemeClr val="accent1"/>
            </a:solidFill>
          </a:endParaRPr>
        </a:p>
      </dgm:t>
    </dgm:pt>
    <dgm:pt modelId="{E98C9340-2476-4A05-BAD4-87181FEDC278}" type="parTrans" cxnId="{F04B4A33-0708-468B-9892-8699601A3B4A}">
      <dgm:prSet/>
      <dgm:spPr/>
      <dgm:t>
        <a:bodyPr/>
        <a:lstStyle/>
        <a:p>
          <a:endParaRPr lang="zh-CN" altLang="en-US"/>
        </a:p>
      </dgm:t>
    </dgm:pt>
    <dgm:pt modelId="{304B81FA-6E79-4BDA-ACE5-E0285F76A6FE}" type="sibTrans" cxnId="{F04B4A33-0708-468B-9892-8699601A3B4A}">
      <dgm:prSet/>
      <dgm:spPr/>
      <dgm:t>
        <a:bodyPr/>
        <a:lstStyle/>
        <a:p>
          <a:endParaRPr lang="zh-CN" altLang="en-US"/>
        </a:p>
      </dgm:t>
    </dgm:pt>
    <dgm:pt modelId="{FAA2E645-91CA-458F-92AF-4B9E2E5B61A9}">
      <dgm:prSet phldrT="[文本]" phldr="1"/>
      <dgm:spPr/>
      <dgm:t>
        <a:bodyPr/>
        <a:lstStyle/>
        <a:p>
          <a:endParaRPr lang="zh-CN" altLang="en-US" dirty="0"/>
        </a:p>
      </dgm:t>
    </dgm:pt>
    <dgm:pt modelId="{7C6AF882-0550-4576-9AC8-B6535EC2063A}" type="parTrans" cxnId="{A8531E2E-D7AC-425B-8A78-F2621714E893}">
      <dgm:prSet/>
      <dgm:spPr/>
      <dgm:t>
        <a:bodyPr/>
        <a:lstStyle/>
        <a:p>
          <a:endParaRPr lang="zh-CN" altLang="en-US"/>
        </a:p>
      </dgm:t>
    </dgm:pt>
    <dgm:pt modelId="{B5C4308B-9C07-40AD-8F63-E2180E6CC513}" type="sibTrans" cxnId="{A8531E2E-D7AC-425B-8A78-F2621714E893}">
      <dgm:prSet/>
      <dgm:spPr/>
      <dgm:t>
        <a:bodyPr/>
        <a:lstStyle/>
        <a:p>
          <a:endParaRPr lang="zh-CN" altLang="en-US"/>
        </a:p>
      </dgm:t>
    </dgm:pt>
    <dgm:pt modelId="{C17E88F4-4DB7-4103-A4D6-8E8AC6150B5C}">
      <dgm:prSet phldrT="[文本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chemeClr val="tx1"/>
              </a:solidFill>
            </a:rPr>
            <a:t> 考虑近义词、同义词及缩写和全称</a:t>
          </a:r>
          <a:endParaRPr lang="zh-CN" altLang="en-US" sz="1600" dirty="0">
            <a:solidFill>
              <a:schemeClr val="accent1"/>
            </a:solidFill>
          </a:endParaRPr>
        </a:p>
      </dgm:t>
    </dgm:pt>
    <dgm:pt modelId="{4580A150-5B20-4857-AA57-1FCC98BEAE40}" type="parTrans" cxnId="{12DFAC29-BD87-4D30-AF4C-3CFD7034404E}">
      <dgm:prSet/>
      <dgm:spPr/>
      <dgm:t>
        <a:bodyPr/>
        <a:lstStyle/>
        <a:p>
          <a:endParaRPr lang="zh-CN" altLang="en-US"/>
        </a:p>
      </dgm:t>
    </dgm:pt>
    <dgm:pt modelId="{CE4F68F9-C292-471B-875D-28CF81240612}" type="sibTrans" cxnId="{12DFAC29-BD87-4D30-AF4C-3CFD7034404E}">
      <dgm:prSet/>
      <dgm:spPr/>
      <dgm:t>
        <a:bodyPr/>
        <a:lstStyle/>
        <a:p>
          <a:endParaRPr lang="zh-CN" altLang="en-US"/>
        </a:p>
      </dgm:t>
    </dgm:pt>
    <dgm:pt modelId="{81C6EBC3-3983-4047-AC48-656EEDCDC51A}">
      <dgm:prSet phldrT="[文本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CN" altLang="en-US" dirty="0"/>
        </a:p>
      </dgm:t>
    </dgm:pt>
    <dgm:pt modelId="{9D5410C2-1F42-451F-8179-170D5AB0007E}" type="parTrans" cxnId="{E3CDC2AF-2C11-4D72-B01D-041A3D9B71EE}">
      <dgm:prSet/>
      <dgm:spPr/>
      <dgm:t>
        <a:bodyPr/>
        <a:lstStyle/>
        <a:p>
          <a:endParaRPr lang="zh-CN" altLang="en-US"/>
        </a:p>
      </dgm:t>
    </dgm:pt>
    <dgm:pt modelId="{E2883D28-F117-4CBE-B1C9-A9DC32463A59}" type="sibTrans" cxnId="{E3CDC2AF-2C11-4D72-B01D-041A3D9B71EE}">
      <dgm:prSet/>
      <dgm:spPr/>
      <dgm:t>
        <a:bodyPr/>
        <a:lstStyle/>
        <a:p>
          <a:endParaRPr lang="zh-CN" altLang="en-US"/>
        </a:p>
      </dgm:t>
    </dgm:pt>
    <dgm:pt modelId="{E5F7FAE5-E82D-4788-9E71-9B589222096D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zh-CN" altLang="en-US" sz="1500" kern="1200" dirty="0"/>
        </a:p>
      </dgm:t>
    </dgm:pt>
    <dgm:pt modelId="{D9C5F13B-5CF6-4AC7-B44A-4C90858A6632}" type="parTrans" cxnId="{FF7F7061-7BBE-442D-B862-3D319EB471C2}">
      <dgm:prSet/>
      <dgm:spPr/>
      <dgm:t>
        <a:bodyPr/>
        <a:lstStyle/>
        <a:p>
          <a:endParaRPr lang="zh-CN" altLang="en-US"/>
        </a:p>
      </dgm:t>
    </dgm:pt>
    <dgm:pt modelId="{8BCA589B-5DD0-4CF4-AD44-EA7DA83AE751}" type="sibTrans" cxnId="{FF7F7061-7BBE-442D-B862-3D319EB471C2}">
      <dgm:prSet/>
      <dgm:spPr/>
      <dgm:t>
        <a:bodyPr/>
        <a:lstStyle/>
        <a:p>
          <a:endParaRPr lang="zh-CN" altLang="en-US"/>
        </a:p>
      </dgm:t>
    </dgm:pt>
    <dgm:pt modelId="{BFD342A4-0F44-49B2-B42A-90401B307248}">
      <dgm:prSet/>
      <dgm:spPr/>
      <dgm:t>
        <a:bodyPr/>
        <a:lstStyle/>
        <a:p>
          <a:pPr marL="57150" indent="0" defTabSz="3111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zh-CN" altLang="en-US" dirty="0"/>
        </a:p>
      </dgm:t>
    </dgm:pt>
    <dgm:pt modelId="{F54C0C74-C948-45A2-B7AB-DB7D79A36ED2}" type="parTrans" cxnId="{C7135D9E-11BE-46A4-B8F7-07B804B13FAF}">
      <dgm:prSet/>
      <dgm:spPr/>
      <dgm:t>
        <a:bodyPr/>
        <a:lstStyle/>
        <a:p>
          <a:endParaRPr lang="zh-CN" altLang="en-US"/>
        </a:p>
      </dgm:t>
    </dgm:pt>
    <dgm:pt modelId="{986CD04B-E062-4C3C-8AFE-2356F69B7D66}" type="sibTrans" cxnId="{C7135D9E-11BE-46A4-B8F7-07B804B13FAF}">
      <dgm:prSet/>
      <dgm:spPr/>
      <dgm:t>
        <a:bodyPr/>
        <a:lstStyle/>
        <a:p>
          <a:endParaRPr lang="zh-CN" altLang="en-US"/>
        </a:p>
      </dgm:t>
    </dgm:pt>
    <dgm:pt modelId="{8F53AFEA-A24C-4156-BA7E-4364132DE06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1800" b="1" dirty="0" smtClean="0">
              <a:solidFill>
                <a:schemeClr val="tx1"/>
              </a:solidFill>
            </a:rPr>
            <a:t> 必要时应向上位类或下位类词扩检 </a:t>
          </a:r>
          <a:endParaRPr lang="zh-CN" altLang="en-US" sz="1600" dirty="0">
            <a:solidFill>
              <a:schemeClr val="accent1"/>
            </a:solidFill>
          </a:endParaRPr>
        </a:p>
      </dgm:t>
    </dgm:pt>
    <dgm:pt modelId="{FE30E17E-FF8D-4246-9B4C-D9B54CA083AE}" type="parTrans" cxnId="{30BAD208-1007-4F2E-84C6-77D4D3D225E8}">
      <dgm:prSet/>
      <dgm:spPr/>
      <dgm:t>
        <a:bodyPr/>
        <a:lstStyle/>
        <a:p>
          <a:endParaRPr lang="zh-CN" altLang="en-US"/>
        </a:p>
      </dgm:t>
    </dgm:pt>
    <dgm:pt modelId="{83725107-FD57-4782-A410-0F9CEBA325B5}" type="sibTrans" cxnId="{30BAD208-1007-4F2E-84C6-77D4D3D225E8}">
      <dgm:prSet/>
      <dgm:spPr/>
      <dgm:t>
        <a:bodyPr/>
        <a:lstStyle/>
        <a:p>
          <a:endParaRPr lang="zh-CN" altLang="en-US"/>
        </a:p>
      </dgm:t>
    </dgm:pt>
    <dgm:pt modelId="{D2BE87AC-50E3-4C4E-9FB5-3C4F5166E329}">
      <dgm:prSet phldrT="[文本]"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</a:rPr>
            <a:t>利用已有的专业知识和已有的文献</a:t>
          </a:r>
          <a:endParaRPr lang="zh-CN" altLang="en-US" sz="1600" dirty="0">
            <a:solidFill>
              <a:schemeClr val="accent1"/>
            </a:solidFill>
          </a:endParaRPr>
        </a:p>
      </dgm:t>
    </dgm:pt>
    <dgm:pt modelId="{F95D7747-5F01-4DFA-AF61-41ED6BF1F64F}" type="sibTrans" cxnId="{17B1F316-87DB-4E9B-A210-A64F4AA990DE}">
      <dgm:prSet/>
      <dgm:spPr/>
      <dgm:t>
        <a:bodyPr/>
        <a:lstStyle/>
        <a:p>
          <a:endParaRPr lang="zh-CN" altLang="en-US"/>
        </a:p>
      </dgm:t>
    </dgm:pt>
    <dgm:pt modelId="{17FD4B91-D215-463A-8610-8D9A790E608D}" type="parTrans" cxnId="{17B1F316-87DB-4E9B-A210-A64F4AA990DE}">
      <dgm:prSet/>
      <dgm:spPr/>
      <dgm:t>
        <a:bodyPr/>
        <a:lstStyle/>
        <a:p>
          <a:endParaRPr lang="zh-CN" altLang="en-US"/>
        </a:p>
      </dgm:t>
    </dgm:pt>
    <dgm:pt modelId="{1B574CB8-6665-425E-9216-AFFCCAF28E00}">
      <dgm:prSet custT="1"/>
      <dgm:spPr/>
      <dgm:t>
        <a:bodyPr/>
        <a:lstStyle/>
        <a:p>
          <a:r>
            <a:rPr lang="zh-CN" altLang="en-US" sz="1800" b="1" dirty="0" smtClean="0">
              <a:solidFill>
                <a:schemeClr val="tx1"/>
              </a:solidFill>
            </a:rPr>
            <a:t>注意外来词的译写变化</a:t>
          </a:r>
          <a:endParaRPr lang="zh-CN" altLang="en-US" sz="1800" b="1" dirty="0">
            <a:solidFill>
              <a:schemeClr val="tx1"/>
            </a:solidFill>
          </a:endParaRPr>
        </a:p>
      </dgm:t>
    </dgm:pt>
    <dgm:pt modelId="{2BDF7C6D-7BC5-4079-BAF3-6AA89347542C}" type="parTrans" cxnId="{B0A44015-3BDF-4E33-9633-4DECDBEF9373}">
      <dgm:prSet/>
      <dgm:spPr/>
      <dgm:t>
        <a:bodyPr/>
        <a:lstStyle/>
        <a:p>
          <a:endParaRPr lang="zh-CN" altLang="en-US"/>
        </a:p>
      </dgm:t>
    </dgm:pt>
    <dgm:pt modelId="{5DB2DF26-3A17-4C16-AF9F-66929D6D5319}" type="sibTrans" cxnId="{B0A44015-3BDF-4E33-9633-4DECDBEF9373}">
      <dgm:prSet/>
      <dgm:spPr/>
      <dgm:t>
        <a:bodyPr/>
        <a:lstStyle/>
        <a:p>
          <a:endParaRPr lang="zh-CN" altLang="en-US"/>
        </a:p>
      </dgm:t>
    </dgm:pt>
    <dgm:pt modelId="{20CEC294-FACC-43E2-81CA-836A9A0A45E7}" type="pres">
      <dgm:prSet presAssocID="{EBDC9FFC-FE22-4ABC-B505-5DCA388EB47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1625D42E-0027-4476-8599-A2FCEACEFC72}" type="pres">
      <dgm:prSet presAssocID="{17AC17EF-348E-406D-84FC-8EB6613609BC}" presName="composite" presStyleCnt="0"/>
      <dgm:spPr/>
    </dgm:pt>
    <dgm:pt modelId="{CED3A5BC-1C37-48C4-A979-F3E2DC55B2DF}" type="pres">
      <dgm:prSet presAssocID="{17AC17EF-348E-406D-84FC-8EB6613609B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4AAFF74-FE55-48CE-A28D-744A912D57F4}" type="pres">
      <dgm:prSet presAssocID="{17AC17EF-348E-406D-84FC-8EB6613609B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C9C4F28-0B84-4010-A17F-A2611D44C936}" type="pres">
      <dgm:prSet presAssocID="{7BC70BAD-D5DC-43A6-B129-9EE302440641}" presName="sp" presStyleCnt="0"/>
      <dgm:spPr/>
    </dgm:pt>
    <dgm:pt modelId="{9E3F08BE-993A-41F4-A30F-DB7F8E560097}" type="pres">
      <dgm:prSet presAssocID="{29F9E226-5DA8-4521-A552-9B70615EC043}" presName="composite" presStyleCnt="0"/>
      <dgm:spPr/>
    </dgm:pt>
    <dgm:pt modelId="{11C3E88B-2067-4897-8DAD-CFE27742EEB8}" type="pres">
      <dgm:prSet presAssocID="{29F9E226-5DA8-4521-A552-9B70615EC04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99FC24B-4310-4A2A-A6C4-37C067B77F59}" type="pres">
      <dgm:prSet presAssocID="{29F9E226-5DA8-4521-A552-9B70615EC04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9C839C8-4A19-497B-B394-651482F25220}" type="pres">
      <dgm:prSet presAssocID="{C5ABF6EC-9B85-41CC-9D56-742881945F76}" presName="sp" presStyleCnt="0"/>
      <dgm:spPr/>
    </dgm:pt>
    <dgm:pt modelId="{572DD9C8-0B77-435D-8F10-81BFEAE9F1BF}" type="pres">
      <dgm:prSet presAssocID="{FAA2E645-91CA-458F-92AF-4B9E2E5B61A9}" presName="composite" presStyleCnt="0"/>
      <dgm:spPr/>
    </dgm:pt>
    <dgm:pt modelId="{7D188D4B-880C-4C8B-A8D3-9FA920914746}" type="pres">
      <dgm:prSet presAssocID="{FAA2E645-91CA-458F-92AF-4B9E2E5B61A9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14EF7F4-3ACE-4073-BA98-BE1D35FF6385}" type="pres">
      <dgm:prSet presAssocID="{FAA2E645-91CA-458F-92AF-4B9E2E5B61A9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CBC543-67E1-4906-8560-29DF01EECC32}" type="pres">
      <dgm:prSet presAssocID="{B5C4308B-9C07-40AD-8F63-E2180E6CC513}" presName="sp" presStyleCnt="0"/>
      <dgm:spPr/>
    </dgm:pt>
    <dgm:pt modelId="{16DD0922-B211-4978-A990-B40DFDA3AEDE}" type="pres">
      <dgm:prSet presAssocID="{81C6EBC3-3983-4047-AC48-656EEDCDC51A}" presName="composite" presStyleCnt="0"/>
      <dgm:spPr/>
    </dgm:pt>
    <dgm:pt modelId="{BF56C96F-4196-4BAB-963A-A11FF9FB87A5}" type="pres">
      <dgm:prSet presAssocID="{81C6EBC3-3983-4047-AC48-656EEDCDC51A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7F7EFE9-5560-4820-9F6C-F9E734FD5470}" type="pres">
      <dgm:prSet presAssocID="{81C6EBC3-3983-4047-AC48-656EEDCDC51A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88B5034-8571-42A2-AE38-CC956109A9E1}" type="pres">
      <dgm:prSet presAssocID="{E2883D28-F117-4CBE-B1C9-A9DC32463A59}" presName="sp" presStyleCnt="0"/>
      <dgm:spPr/>
    </dgm:pt>
    <dgm:pt modelId="{FA6554CD-E832-494C-A0F5-3CA03A907427}" type="pres">
      <dgm:prSet presAssocID="{BFD342A4-0F44-49B2-B42A-90401B307248}" presName="composite" presStyleCnt="0"/>
      <dgm:spPr/>
    </dgm:pt>
    <dgm:pt modelId="{98BC8E75-23FD-4912-9E67-103E02071FD0}" type="pres">
      <dgm:prSet presAssocID="{BFD342A4-0F44-49B2-B42A-90401B30724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134C331-E97B-4F94-8948-2CD71DE08A72}" type="pres">
      <dgm:prSet presAssocID="{BFD342A4-0F44-49B2-B42A-90401B30724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5F10A56F-060D-40B3-A03A-C24EFE4F3D8F}" type="presOf" srcId="{BFD342A4-0F44-49B2-B42A-90401B307248}" destId="{98BC8E75-23FD-4912-9E67-103E02071FD0}" srcOrd="0" destOrd="0" presId="urn:microsoft.com/office/officeart/2005/8/layout/chevron2"/>
    <dgm:cxn modelId="{5F00F3EB-B6A9-409A-A1CB-2CA67E8531B3}" type="presOf" srcId="{8F53AFEA-A24C-4156-BA7E-4364132DE068}" destId="{7134C331-E97B-4F94-8948-2CD71DE08A72}" srcOrd="0" destOrd="0" presId="urn:microsoft.com/office/officeart/2005/8/layout/chevron2"/>
    <dgm:cxn modelId="{E3CDC2AF-2C11-4D72-B01D-041A3D9B71EE}" srcId="{EBDC9FFC-FE22-4ABC-B505-5DCA388EB471}" destId="{81C6EBC3-3983-4047-AC48-656EEDCDC51A}" srcOrd="3" destOrd="0" parTransId="{9D5410C2-1F42-451F-8179-170D5AB0007E}" sibTransId="{E2883D28-F117-4CBE-B1C9-A9DC32463A59}"/>
    <dgm:cxn modelId="{4707289F-C1BD-4046-8261-A3F5CE811B0E}" type="presOf" srcId="{C17E88F4-4DB7-4103-A4D6-8E8AC6150B5C}" destId="{314EF7F4-3ACE-4073-BA98-BE1D35FF6385}" srcOrd="0" destOrd="0" presId="urn:microsoft.com/office/officeart/2005/8/layout/chevron2"/>
    <dgm:cxn modelId="{3518A647-1D03-4696-9F29-22E0CE5A1A31}" type="presOf" srcId="{1B574CB8-6665-425E-9216-AFFCCAF28E00}" destId="{87F7EFE9-5560-4820-9F6C-F9E734FD5470}" srcOrd="0" destOrd="1" presId="urn:microsoft.com/office/officeart/2005/8/layout/chevron2"/>
    <dgm:cxn modelId="{A8531E2E-D7AC-425B-8A78-F2621714E893}" srcId="{EBDC9FFC-FE22-4ABC-B505-5DCA388EB471}" destId="{FAA2E645-91CA-458F-92AF-4B9E2E5B61A9}" srcOrd="2" destOrd="0" parTransId="{7C6AF882-0550-4576-9AC8-B6535EC2063A}" sibTransId="{B5C4308B-9C07-40AD-8F63-E2180E6CC513}"/>
    <dgm:cxn modelId="{8A1A5350-EEFE-4387-869F-E2A2421BE02C}" type="presOf" srcId="{FAA2E645-91CA-458F-92AF-4B9E2E5B61A9}" destId="{7D188D4B-880C-4C8B-A8D3-9FA920914746}" srcOrd="0" destOrd="0" presId="urn:microsoft.com/office/officeart/2005/8/layout/chevron2"/>
    <dgm:cxn modelId="{A71614EC-8AA9-4B23-A15A-58ED4ED1F046}" type="presOf" srcId="{E5F7FAE5-E82D-4788-9E71-9B589222096D}" destId="{87F7EFE9-5560-4820-9F6C-F9E734FD5470}" srcOrd="0" destOrd="0" presId="urn:microsoft.com/office/officeart/2005/8/layout/chevron2"/>
    <dgm:cxn modelId="{17B1F316-87DB-4E9B-A210-A64F4AA990DE}" srcId="{17AC17EF-348E-406D-84FC-8EB6613609BC}" destId="{D2BE87AC-50E3-4C4E-9FB5-3C4F5166E329}" srcOrd="0" destOrd="0" parTransId="{17FD4B91-D215-463A-8610-8D9A790E608D}" sibTransId="{F95D7747-5F01-4DFA-AF61-41ED6BF1F64F}"/>
    <dgm:cxn modelId="{39829AE7-9E1D-4FB5-89FB-3A7FD425A4D6}" srcId="{EBDC9FFC-FE22-4ABC-B505-5DCA388EB471}" destId="{29F9E226-5DA8-4521-A552-9B70615EC043}" srcOrd="1" destOrd="0" parTransId="{21FE8D4F-DEC3-4FE0-98E8-5DFEB1A53CCD}" sibTransId="{C5ABF6EC-9B85-41CC-9D56-742881945F76}"/>
    <dgm:cxn modelId="{C7135D9E-11BE-46A4-B8F7-07B804B13FAF}" srcId="{EBDC9FFC-FE22-4ABC-B505-5DCA388EB471}" destId="{BFD342A4-0F44-49B2-B42A-90401B307248}" srcOrd="4" destOrd="0" parTransId="{F54C0C74-C948-45A2-B7AB-DB7D79A36ED2}" sibTransId="{986CD04B-E062-4C3C-8AFE-2356F69B7D66}"/>
    <dgm:cxn modelId="{3F1DCF1E-29A6-4A8B-AC0C-AA6E9FAE0401}" type="presOf" srcId="{81C6EBC3-3983-4047-AC48-656EEDCDC51A}" destId="{BF56C96F-4196-4BAB-963A-A11FF9FB87A5}" srcOrd="0" destOrd="0" presId="urn:microsoft.com/office/officeart/2005/8/layout/chevron2"/>
    <dgm:cxn modelId="{D54BDF83-C7EA-4323-9455-5A9C77C792CE}" srcId="{EBDC9FFC-FE22-4ABC-B505-5DCA388EB471}" destId="{17AC17EF-348E-406D-84FC-8EB6613609BC}" srcOrd="0" destOrd="0" parTransId="{17D214C2-213E-4036-9FAF-33225B6B5509}" sibTransId="{7BC70BAD-D5DC-43A6-B129-9EE302440641}"/>
    <dgm:cxn modelId="{480FDA4D-F0D8-49E8-AE1D-3EF57D99F465}" type="presOf" srcId="{61974BE3-689F-403F-8774-290D7235B903}" destId="{A99FC24B-4310-4A2A-A6C4-37C067B77F59}" srcOrd="0" destOrd="0" presId="urn:microsoft.com/office/officeart/2005/8/layout/chevron2"/>
    <dgm:cxn modelId="{D8F191B0-42FF-4A1E-B25F-FFDA1B2DE67E}" type="presOf" srcId="{EBDC9FFC-FE22-4ABC-B505-5DCA388EB471}" destId="{20CEC294-FACC-43E2-81CA-836A9A0A45E7}" srcOrd="0" destOrd="0" presId="urn:microsoft.com/office/officeart/2005/8/layout/chevron2"/>
    <dgm:cxn modelId="{B0A44015-3BDF-4E33-9633-4DECDBEF9373}" srcId="{81C6EBC3-3983-4047-AC48-656EEDCDC51A}" destId="{1B574CB8-6665-425E-9216-AFFCCAF28E00}" srcOrd="1" destOrd="0" parTransId="{2BDF7C6D-7BC5-4079-BAF3-6AA89347542C}" sibTransId="{5DB2DF26-3A17-4C16-AF9F-66929D6D5319}"/>
    <dgm:cxn modelId="{30BAD208-1007-4F2E-84C6-77D4D3D225E8}" srcId="{BFD342A4-0F44-49B2-B42A-90401B307248}" destId="{8F53AFEA-A24C-4156-BA7E-4364132DE068}" srcOrd="0" destOrd="0" parTransId="{FE30E17E-FF8D-4246-9B4C-D9B54CA083AE}" sibTransId="{83725107-FD57-4782-A410-0F9CEBA325B5}"/>
    <dgm:cxn modelId="{EEA2B4CC-0E65-4342-9A9A-9F9ADDFBFA0C}" type="presOf" srcId="{29F9E226-5DA8-4521-A552-9B70615EC043}" destId="{11C3E88B-2067-4897-8DAD-CFE27742EEB8}" srcOrd="0" destOrd="0" presId="urn:microsoft.com/office/officeart/2005/8/layout/chevron2"/>
    <dgm:cxn modelId="{F04B4A33-0708-468B-9892-8699601A3B4A}" srcId="{29F9E226-5DA8-4521-A552-9B70615EC043}" destId="{61974BE3-689F-403F-8774-290D7235B903}" srcOrd="0" destOrd="0" parTransId="{E98C9340-2476-4A05-BAD4-87181FEDC278}" sibTransId="{304B81FA-6E79-4BDA-ACE5-E0285F76A6FE}"/>
    <dgm:cxn modelId="{4C8D295F-1106-465B-BA04-EE47F28273C2}" type="presOf" srcId="{17AC17EF-348E-406D-84FC-8EB6613609BC}" destId="{CED3A5BC-1C37-48C4-A979-F3E2DC55B2DF}" srcOrd="0" destOrd="0" presId="urn:microsoft.com/office/officeart/2005/8/layout/chevron2"/>
    <dgm:cxn modelId="{12DFAC29-BD87-4D30-AF4C-3CFD7034404E}" srcId="{FAA2E645-91CA-458F-92AF-4B9E2E5B61A9}" destId="{C17E88F4-4DB7-4103-A4D6-8E8AC6150B5C}" srcOrd="0" destOrd="0" parTransId="{4580A150-5B20-4857-AA57-1FCC98BEAE40}" sibTransId="{CE4F68F9-C292-471B-875D-28CF81240612}"/>
    <dgm:cxn modelId="{12701ADC-9D6C-49CA-92F5-C4E1C5CF3A16}" type="presOf" srcId="{D2BE87AC-50E3-4C4E-9FB5-3C4F5166E329}" destId="{64AAFF74-FE55-48CE-A28D-744A912D57F4}" srcOrd="0" destOrd="0" presId="urn:microsoft.com/office/officeart/2005/8/layout/chevron2"/>
    <dgm:cxn modelId="{FF7F7061-7BBE-442D-B862-3D319EB471C2}" srcId="{81C6EBC3-3983-4047-AC48-656EEDCDC51A}" destId="{E5F7FAE5-E82D-4788-9E71-9B589222096D}" srcOrd="0" destOrd="0" parTransId="{D9C5F13B-5CF6-4AC7-B44A-4C90858A6632}" sibTransId="{8BCA589B-5DD0-4CF4-AD44-EA7DA83AE751}"/>
    <dgm:cxn modelId="{B44B531A-415F-4568-8610-4A4E3F83BEA9}" type="presParOf" srcId="{20CEC294-FACC-43E2-81CA-836A9A0A45E7}" destId="{1625D42E-0027-4476-8599-A2FCEACEFC72}" srcOrd="0" destOrd="0" presId="urn:microsoft.com/office/officeart/2005/8/layout/chevron2"/>
    <dgm:cxn modelId="{3F88EBA8-EDE5-4459-B70C-7472C1F3AEF5}" type="presParOf" srcId="{1625D42E-0027-4476-8599-A2FCEACEFC72}" destId="{CED3A5BC-1C37-48C4-A979-F3E2DC55B2DF}" srcOrd="0" destOrd="0" presId="urn:microsoft.com/office/officeart/2005/8/layout/chevron2"/>
    <dgm:cxn modelId="{3E5AE00C-1648-490F-A8A1-8590BB3171AF}" type="presParOf" srcId="{1625D42E-0027-4476-8599-A2FCEACEFC72}" destId="{64AAFF74-FE55-48CE-A28D-744A912D57F4}" srcOrd="1" destOrd="0" presId="urn:microsoft.com/office/officeart/2005/8/layout/chevron2"/>
    <dgm:cxn modelId="{B347FB0E-CD95-4AFD-9852-84C035BDD305}" type="presParOf" srcId="{20CEC294-FACC-43E2-81CA-836A9A0A45E7}" destId="{4C9C4F28-0B84-4010-A17F-A2611D44C936}" srcOrd="1" destOrd="0" presId="urn:microsoft.com/office/officeart/2005/8/layout/chevron2"/>
    <dgm:cxn modelId="{728DB50A-730C-4C82-8252-43D73696161C}" type="presParOf" srcId="{20CEC294-FACC-43E2-81CA-836A9A0A45E7}" destId="{9E3F08BE-993A-41F4-A30F-DB7F8E560097}" srcOrd="2" destOrd="0" presId="urn:microsoft.com/office/officeart/2005/8/layout/chevron2"/>
    <dgm:cxn modelId="{100697C7-5A7B-4113-B6F9-8BA0AD9C0CEA}" type="presParOf" srcId="{9E3F08BE-993A-41F4-A30F-DB7F8E560097}" destId="{11C3E88B-2067-4897-8DAD-CFE27742EEB8}" srcOrd="0" destOrd="0" presId="urn:microsoft.com/office/officeart/2005/8/layout/chevron2"/>
    <dgm:cxn modelId="{3CD846CB-D698-4409-B60C-2694EF0BFEAA}" type="presParOf" srcId="{9E3F08BE-993A-41F4-A30F-DB7F8E560097}" destId="{A99FC24B-4310-4A2A-A6C4-37C067B77F59}" srcOrd="1" destOrd="0" presId="urn:microsoft.com/office/officeart/2005/8/layout/chevron2"/>
    <dgm:cxn modelId="{75EB366E-32F3-45DB-893F-B7CB6DE0F7E8}" type="presParOf" srcId="{20CEC294-FACC-43E2-81CA-836A9A0A45E7}" destId="{09C839C8-4A19-497B-B394-651482F25220}" srcOrd="3" destOrd="0" presId="urn:microsoft.com/office/officeart/2005/8/layout/chevron2"/>
    <dgm:cxn modelId="{8E53312D-9CF1-4530-BC93-D94A28F2D257}" type="presParOf" srcId="{20CEC294-FACC-43E2-81CA-836A9A0A45E7}" destId="{572DD9C8-0B77-435D-8F10-81BFEAE9F1BF}" srcOrd="4" destOrd="0" presId="urn:microsoft.com/office/officeart/2005/8/layout/chevron2"/>
    <dgm:cxn modelId="{28E632AB-F70A-4DAA-B378-84FD9D39B878}" type="presParOf" srcId="{572DD9C8-0B77-435D-8F10-81BFEAE9F1BF}" destId="{7D188D4B-880C-4C8B-A8D3-9FA920914746}" srcOrd="0" destOrd="0" presId="urn:microsoft.com/office/officeart/2005/8/layout/chevron2"/>
    <dgm:cxn modelId="{4B953884-006B-4627-B545-5D11665D89D3}" type="presParOf" srcId="{572DD9C8-0B77-435D-8F10-81BFEAE9F1BF}" destId="{314EF7F4-3ACE-4073-BA98-BE1D35FF6385}" srcOrd="1" destOrd="0" presId="urn:microsoft.com/office/officeart/2005/8/layout/chevron2"/>
    <dgm:cxn modelId="{B5A22ADE-C4A1-49CC-B472-4BD28604E5F2}" type="presParOf" srcId="{20CEC294-FACC-43E2-81CA-836A9A0A45E7}" destId="{5CCBC543-67E1-4906-8560-29DF01EECC32}" srcOrd="5" destOrd="0" presId="urn:microsoft.com/office/officeart/2005/8/layout/chevron2"/>
    <dgm:cxn modelId="{87367D76-581D-4A37-B73D-3B030BA1163B}" type="presParOf" srcId="{20CEC294-FACC-43E2-81CA-836A9A0A45E7}" destId="{16DD0922-B211-4978-A990-B40DFDA3AEDE}" srcOrd="6" destOrd="0" presId="urn:microsoft.com/office/officeart/2005/8/layout/chevron2"/>
    <dgm:cxn modelId="{F58BFFA5-6CC8-43F9-9258-669073994697}" type="presParOf" srcId="{16DD0922-B211-4978-A990-B40DFDA3AEDE}" destId="{BF56C96F-4196-4BAB-963A-A11FF9FB87A5}" srcOrd="0" destOrd="0" presId="urn:microsoft.com/office/officeart/2005/8/layout/chevron2"/>
    <dgm:cxn modelId="{A0FEDEC2-3598-4A02-B2FC-B04B2676A48A}" type="presParOf" srcId="{16DD0922-B211-4978-A990-B40DFDA3AEDE}" destId="{87F7EFE9-5560-4820-9F6C-F9E734FD5470}" srcOrd="1" destOrd="0" presId="urn:microsoft.com/office/officeart/2005/8/layout/chevron2"/>
    <dgm:cxn modelId="{3BC15797-5442-477C-AD61-B015C51F1F58}" type="presParOf" srcId="{20CEC294-FACC-43E2-81CA-836A9A0A45E7}" destId="{188B5034-8571-42A2-AE38-CC956109A9E1}" srcOrd="7" destOrd="0" presId="urn:microsoft.com/office/officeart/2005/8/layout/chevron2"/>
    <dgm:cxn modelId="{26F00493-8C4B-4F78-9579-C4C473394C17}" type="presParOf" srcId="{20CEC294-FACC-43E2-81CA-836A9A0A45E7}" destId="{FA6554CD-E832-494C-A0F5-3CA03A907427}" srcOrd="8" destOrd="0" presId="urn:microsoft.com/office/officeart/2005/8/layout/chevron2"/>
    <dgm:cxn modelId="{ABC5D930-8340-42CD-B299-DB6446F16DF5}" type="presParOf" srcId="{FA6554CD-E832-494C-A0F5-3CA03A907427}" destId="{98BC8E75-23FD-4912-9E67-103E02071FD0}" srcOrd="0" destOrd="0" presId="urn:microsoft.com/office/officeart/2005/8/layout/chevron2"/>
    <dgm:cxn modelId="{F96F5F3C-608C-484C-8DA7-63B433E32CFF}" type="presParOf" srcId="{FA6554CD-E832-494C-A0F5-3CA03A907427}" destId="{7134C331-E97B-4F94-8948-2CD71DE08A72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2100A385-5106-4FDC-A35B-83D6EB5604FE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C011B20-87E7-4861-850A-A83A0A9DC6E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1683" name="备注占位符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zh-CN" altLang="en-US" dirty="0" smtClean="0"/>
          </a:p>
        </p:txBody>
      </p:sp>
      <p:sp>
        <p:nvSpPr>
          <p:cNvPr id="71684" name="灯片编号占位符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1172CB6-3726-477E-8C6A-B531C9616BC3}" type="slidenum">
              <a:rPr lang="de-DE" altLang="en-US" sz="12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de-DE" altLang="en-US" sz="12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31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C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855" tIns="44427" rIns="88855" bIns="44427" anchor="b"/>
          <a:lstStyle/>
          <a:p>
            <a:pPr algn="r" defTabSz="887413" eaLnBrk="1" hangingPunct="1">
              <a:spcBef>
                <a:spcPct val="0"/>
              </a:spcBef>
              <a:buClrTx/>
              <a:buSzTx/>
              <a:buFontTx/>
              <a:buNone/>
            </a:pPr>
            <a:fld id="{4BBA78F5-74EA-476A-ABA1-9D9E1A727B37}" type="slidenum">
              <a:rPr lang="zh-CN" altLang="en-US" sz="1100" b="0">
                <a:latin typeface="Arial" charset="0"/>
              </a:rPr>
              <a:pPr algn="r" defTabSz="887413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56</a:t>
            </a:fld>
            <a:endParaRPr lang="en-US" altLang="zh-CN" sz="1100" b="0">
              <a:latin typeface="Arial" charset="0"/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4988"/>
            <a:ext cx="5486400" cy="4113212"/>
          </a:xfrm>
          <a:noFill/>
        </p:spPr>
        <p:txBody>
          <a:bodyPr wrap="square" lIns="88855" tIns="44427" rIns="88855" bIns="44427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了解与自己研究方向有关的机构</a:t>
            </a:r>
            <a:r>
              <a:rPr lang="en-US" altLang="zh-CN" smtClean="0"/>
              <a:t>,</a:t>
            </a:r>
            <a:r>
              <a:rPr lang="zh-CN" altLang="en-US" smtClean="0"/>
              <a:t>密切关注在该研究领域和方向的顶尖</a:t>
            </a:r>
            <a:r>
              <a:rPr lang="en-US" altLang="zh-CN" smtClean="0"/>
              <a:t>group</a:t>
            </a:r>
            <a:r>
              <a:rPr lang="zh-CN" altLang="en-US" smtClean="0"/>
              <a:t>所发表的论文并认真研读。对于本研究领域的国际领袖人物和实验室，应该多花一点时间去研究他们的主页。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469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zh-CN" altLang="en-US" smtClean="0"/>
              <a:t>作者发表文章时引用的参考文献，文章的理论和实验基础</a:t>
            </a:r>
          </a:p>
          <a:p>
            <a:r>
              <a:rPr lang="zh-CN" altLang="en-US" b="1" smtClean="0"/>
              <a:t>石墨烯一直被认为是假设性的结构，无法单独稳定存在，直至</a:t>
            </a:r>
            <a:r>
              <a:rPr lang="en-US" altLang="zh-CN" b="1" smtClean="0"/>
              <a:t>2004</a:t>
            </a:r>
            <a:r>
              <a:rPr lang="zh-CN" altLang="en-US" b="1" smtClean="0"/>
              <a:t>年，英国曼彻斯特大学物理学家安德烈</a:t>
            </a:r>
            <a:r>
              <a:rPr lang="en-US" altLang="zh-CN" b="1" smtClean="0"/>
              <a:t>·</a:t>
            </a:r>
            <a:r>
              <a:rPr lang="zh-CN" altLang="en-US" b="1" smtClean="0"/>
              <a:t>海姆和康斯坦丁</a:t>
            </a:r>
            <a:r>
              <a:rPr lang="en-US" altLang="zh-CN" b="1" smtClean="0"/>
              <a:t>·</a:t>
            </a:r>
            <a:r>
              <a:rPr lang="zh-CN" altLang="en-US" b="1" smtClean="0"/>
              <a:t>諾沃肖洛夫，成功地在实验中从石墨中分离出石墨烯，而证实它可以单独存在，两人也因：“在二维石墨烯材料的开创性实验”为由，共同获得</a:t>
            </a:r>
            <a:r>
              <a:rPr lang="en-US" altLang="zh-CN" b="1" smtClean="0"/>
              <a:t>2010</a:t>
            </a:r>
            <a:r>
              <a:rPr lang="zh-CN" altLang="en-US" b="1" smtClean="0"/>
              <a:t>年诺贝尔物理学奖的桂冠。</a:t>
            </a:r>
          </a:p>
          <a:p>
            <a:endParaRPr lang="zh-CN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3" name="直接连接符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4" name="直接连接符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5" name="直接连接符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6" name="矩形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7" name="椭圆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8" name="椭圆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9" name="椭圆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0" name="椭圆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1" name="椭圆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8" name="标题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副标题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22" name="日期占位符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ED35C-E65F-421A-B067-6BA95A08B8A6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23" name="页脚占位符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4" name="灯片编号占位符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F2CAA7-1D89-4213-AF89-3BCB4850D4F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7" name="矩形 6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8" name="内容占位符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1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A466E-4B71-4817-B256-9C2D8DA1D71A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12" name="灯片编号占位符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602F-CA36-4480-AC0C-91ABDCC6DB50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3" name="页脚占位符 9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5" name="矩形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6" name="矩形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7" name="矩形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2" name="直接连接符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3" name="矩形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4" name="椭圆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5" name="椭圆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6" name="椭圆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7" name="椭圆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8" name="椭圆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19" name="直接连接符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0" name="日期占位符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DF5D58-5473-4EDD-914B-5B66A14895CD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21" name="页脚占位符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2" name="灯片编号占位符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29285A-0B97-4984-96F2-1F0B49CDF217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直接连接符 2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4" name="直接连接符 3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6" name="矩形 5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9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85EF2-4AFD-47BE-8834-4FB8FB43CFBB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4ABE58-18F5-440C-9297-4311440EF99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1" name="页脚占位符 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6" name="直接连接符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8" name="直接连接符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8" name="内容占位符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2" name="日期占位符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9F66FB-163C-426A-9047-DB8A0E983C99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13" name="灯片编号占位符 2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81C40-6A0F-4F7A-B2F4-80CEB90D6EA4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4" name="页脚占位符 22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/>
          </a:p>
        </p:txBody>
      </p:sp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/>
          </a:p>
        </p:txBody>
      </p:sp>
      <p:sp>
        <p:nvSpPr>
          <p:cNvPr id="9" name="直接连接符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>
              <a:latin typeface="+mn-lt"/>
              <a:ea typeface="+mn-ea"/>
            </a:endParaRPr>
          </a:p>
        </p:txBody>
      </p:sp>
      <p:sp>
        <p:nvSpPr>
          <p:cNvPr id="10" name="直接连接符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11" name="直接连接符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US" sz="1800" b="0" dirty="0">
              <a:latin typeface="+mn-lt"/>
              <a:ea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2" name="日期占位符 1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C6E8C-99D7-473C-8697-107A5BC5FEF5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13" name="灯片编号占位符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78FB3-BEAD-4D5E-AAB4-3656FAB04B3F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14" name="页脚占位符 2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5567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8600" cy="4824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38600" cy="482441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>
          <a:xfrm>
            <a:off x="1476375" y="6248400"/>
            <a:ext cx="6551613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>
          <a:xfrm>
            <a:off x="8027988" y="6248400"/>
            <a:ext cx="658812" cy="457200"/>
          </a:xfrm>
        </p:spPr>
        <p:txBody>
          <a:bodyPr/>
          <a:lstStyle>
            <a:lvl1pPr>
              <a:defRPr/>
            </a:lvl1pPr>
          </a:lstStyle>
          <a:p>
            <a:fld id="{9FB89238-C3E7-4159-97C3-49CF6580C863}" type="slidenum">
              <a:rPr lang="zh-TW" altLang="en-US"/>
              <a:pPr/>
              <a:t>‹#›</a:t>
            </a:fld>
            <a:endParaRPr lang="en-US" altLang="zh-TW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101917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占位符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7178" name="文本占位符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24" name="日期占位符 16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rtlCol="0" anchor="ctr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B35D3B4E-FAF5-4DE1-8150-0A2582E4998A}" type="datetimeFigureOut">
              <a:rPr lang="zh-CN" altLang="en-US"/>
              <a:pPr>
                <a:defRPr/>
              </a:pPr>
              <a:t>2013/3/19</a:t>
            </a:fld>
            <a:endParaRPr lang="zh-CN" altLang="en-US"/>
          </a:p>
        </p:txBody>
      </p:sp>
      <p:sp>
        <p:nvSpPr>
          <p:cNvPr id="25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400">
                <a:solidFill>
                  <a:srgbClr val="FFFFFF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2BB06B8-8737-49E5-A0EC-4C0EFC776051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  <p:sp>
        <p:nvSpPr>
          <p:cNvPr id="26" name="页脚占位符 20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rtlCol="0" anchor="ctr" anchorCtr="0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sz="1200" b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  <p:sldLayoutId id="2147484034" r:id="rId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  <a:ea typeface="华文楷体" pitchFamily="2" charset="-122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ldweb.lib.tsinghua.edu.cn/database/EV2.htm" TargetMode="External"/><Relationship Id="rId2" Type="http://schemas.openxmlformats.org/officeDocument/2006/relationships/hyperlink" Target="http://oldweb.lib.tsinghua.edu.cn/database/webofsci.ht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___1.xls"/><Relationship Id="rId4" Type="http://schemas.openxmlformats.org/officeDocument/2006/relationships/image" Target="../media/image2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wmf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763713" y="2543175"/>
            <a:ext cx="6459537" cy="8143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algn="ctr" eaLnBrk="1" hangingPunct="1"/>
            <a:r>
              <a:rPr lang="zh-CN" altLang="en-US" sz="4000" cap="none" dirty="0" smtClean="0">
                <a:solidFill>
                  <a:schemeClr val="accent1"/>
                </a:solidFill>
                <a:latin typeface="Century Schoolbook" pitchFamily="18" charset="0"/>
                <a:ea typeface="华文楷体" pitchFamily="2" charset="-122"/>
              </a:rPr>
              <a:t>研究生开题或科研立项前的</a:t>
            </a:r>
            <a:r>
              <a:rPr lang="zh-CN" altLang="en-US" sz="3600" cap="none" dirty="0" smtClean="0">
                <a:latin typeface="Century Schoolbook" pitchFamily="18" charset="0"/>
                <a:ea typeface="华文楷体" pitchFamily="2" charset="-122"/>
              </a:rPr>
              <a:t/>
            </a:r>
            <a:br>
              <a:rPr lang="zh-CN" altLang="en-US" sz="3600" cap="none" dirty="0" smtClean="0">
                <a:latin typeface="Century Schoolbook" pitchFamily="18" charset="0"/>
                <a:ea typeface="华文楷体" pitchFamily="2" charset="-122"/>
              </a:rPr>
            </a:br>
            <a:r>
              <a:rPr lang="zh-CN" altLang="en-US" sz="8000" cap="none" dirty="0" smtClean="0">
                <a:latin typeface="Century Schoolbook" pitchFamily="18" charset="0"/>
                <a:ea typeface="华文楷体" pitchFamily="2" charset="-122"/>
              </a:rPr>
              <a:t>文献调研</a:t>
            </a:r>
          </a:p>
        </p:txBody>
      </p:sp>
      <p:sp>
        <p:nvSpPr>
          <p:cNvPr id="8195" name="副标题 2"/>
          <p:cNvSpPr>
            <a:spLocks noGrp="1"/>
          </p:cNvSpPr>
          <p:nvPr>
            <p:ph type="subTitle" idx="1"/>
          </p:nvPr>
        </p:nvSpPr>
        <p:spPr>
          <a:xfrm>
            <a:off x="5219700" y="5226050"/>
            <a:ext cx="3094038" cy="1371600"/>
          </a:xfrm>
        </p:spPr>
        <p:txBody>
          <a:bodyPr/>
          <a:lstStyle/>
          <a:p>
            <a:pPr algn="ctr" eaLnBrk="1" hangingPunct="1"/>
            <a:endParaRPr lang="zh-CN" altLang="en-US" smtClean="0">
              <a:latin typeface="Century Schoolbook" pitchFamily="18" charset="0"/>
              <a:ea typeface="宋体" pitchFamily="2" charset="-122"/>
            </a:endParaRPr>
          </a:p>
          <a:p>
            <a:pPr algn="ctr" eaLnBrk="1" hangingPunct="1"/>
            <a:r>
              <a:rPr lang="zh-CN" altLang="en-US" sz="2800" smtClean="0">
                <a:latin typeface="Century Schoolbook" pitchFamily="18" charset="0"/>
                <a:ea typeface="宋体" pitchFamily="2" charset="-122"/>
              </a:rPr>
              <a:t>李云华</a:t>
            </a:r>
            <a:endParaRPr lang="en-US" altLang="zh-CN" sz="2800" smtClean="0">
              <a:latin typeface="Century Schoolbook" pitchFamily="18" charset="0"/>
              <a:ea typeface="宋体" pitchFamily="2" charset="-122"/>
            </a:endParaRPr>
          </a:p>
          <a:p>
            <a:pPr algn="ctr" eaLnBrk="1" hangingPunct="1"/>
            <a:r>
              <a:rPr lang="zh-CN" altLang="en-US" sz="2800" smtClean="0">
                <a:latin typeface="Century Schoolbook" pitchFamily="18" charset="0"/>
                <a:ea typeface="宋体" pitchFamily="2" charset="-122"/>
              </a:rPr>
              <a:t>图书馆咨询部</a:t>
            </a:r>
            <a:endParaRPr lang="en-US" altLang="zh-CN" sz="2800" smtClean="0">
              <a:latin typeface="Century Schoolbook" pitchFamily="18" charset="0"/>
              <a:ea typeface="宋体" pitchFamily="2" charset="-122"/>
            </a:endParaRPr>
          </a:p>
          <a:p>
            <a:pPr algn="ctr" eaLnBrk="1" hangingPunct="1"/>
            <a:endParaRPr lang="en-US" altLang="zh-CN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内容占位符 2"/>
          <p:cNvSpPr>
            <a:spLocks noGrp="1"/>
          </p:cNvSpPr>
          <p:nvPr>
            <p:ph sz="quarter" idx="1"/>
          </p:nvPr>
        </p:nvSpPr>
        <p:spPr>
          <a:xfrm>
            <a:off x="714348" y="1071546"/>
            <a:ext cx="7467600" cy="4873625"/>
          </a:xfrm>
        </p:spPr>
        <p:txBody>
          <a:bodyPr/>
          <a:lstStyle/>
          <a:p>
            <a:r>
              <a:rPr lang="zh-CN" altLang="en-US" sz="3600" b="1" dirty="0" smtClean="0">
                <a:latin typeface="Century Schoolbook" pitchFamily="18" charset="0"/>
                <a:ea typeface="宋体" pitchFamily="2" charset="-122"/>
              </a:rPr>
              <a:t> 文献调研的过程</a:t>
            </a:r>
            <a:endParaRPr lang="en-US" altLang="zh-CN" sz="3600" b="1" dirty="0" smtClean="0">
              <a:latin typeface="Century Schoolbook" pitchFamily="18" charset="0"/>
              <a:ea typeface="宋体" pitchFamily="2" charset="-122"/>
            </a:endParaRPr>
          </a:p>
          <a:p>
            <a:endParaRPr lang="en-US" altLang="zh-CN" sz="1800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1800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b="1" dirty="0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32" name="流程图: 过程 31"/>
          <p:cNvSpPr/>
          <p:nvPr/>
        </p:nvSpPr>
        <p:spPr>
          <a:xfrm>
            <a:off x="1693863" y="2568575"/>
            <a:ext cx="609600" cy="18288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 u="sng" dirty="0">
                <a:solidFill>
                  <a:schemeClr val="accent1">
                    <a:lumMod val="75000"/>
                  </a:schemeClr>
                </a:solidFill>
              </a:rPr>
              <a:t>选择数据库</a:t>
            </a:r>
          </a:p>
        </p:txBody>
      </p:sp>
      <p:sp>
        <p:nvSpPr>
          <p:cNvPr id="33" name="流程图: 过程 32"/>
          <p:cNvSpPr/>
          <p:nvPr/>
        </p:nvSpPr>
        <p:spPr>
          <a:xfrm>
            <a:off x="2989263" y="2492375"/>
            <a:ext cx="609600" cy="1905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zh-CN" altLang="en-US" sz="1800" u="sng" dirty="0">
                <a:solidFill>
                  <a:schemeClr val="accent1">
                    <a:lumMod val="75000"/>
                  </a:schemeClr>
                </a:solidFill>
              </a:rPr>
              <a:t>确定检索词</a:t>
            </a:r>
          </a:p>
        </p:txBody>
      </p:sp>
      <p:sp>
        <p:nvSpPr>
          <p:cNvPr id="34" name="流程图: 过程 33"/>
          <p:cNvSpPr/>
          <p:nvPr/>
        </p:nvSpPr>
        <p:spPr>
          <a:xfrm>
            <a:off x="4284663" y="2492375"/>
            <a:ext cx="609600" cy="19812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None/>
              <a:defRPr/>
            </a:pPr>
            <a:r>
              <a:rPr lang="zh-CN" altLang="en-US" sz="1800" dirty="0">
                <a:solidFill>
                  <a:srgbClr val="000066"/>
                </a:solidFill>
                <a:hlinkClick r:id="rId2" action="ppaction://hlinksldjump"/>
              </a:rPr>
              <a:t>构建检索式</a:t>
            </a:r>
            <a:endParaRPr lang="zh-CN" altLang="en-US" sz="1800" dirty="0">
              <a:solidFill>
                <a:srgbClr val="000066"/>
              </a:solidFill>
            </a:endParaRPr>
          </a:p>
        </p:txBody>
      </p:sp>
      <p:sp>
        <p:nvSpPr>
          <p:cNvPr id="35" name="流程图: 过程 34"/>
          <p:cNvSpPr/>
          <p:nvPr/>
        </p:nvSpPr>
        <p:spPr>
          <a:xfrm>
            <a:off x="5656263" y="3254375"/>
            <a:ext cx="16002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>
                <a:solidFill>
                  <a:srgbClr val="000066"/>
                </a:solidFill>
              </a:rPr>
              <a:t>分析检索结果</a:t>
            </a:r>
          </a:p>
        </p:txBody>
      </p:sp>
      <p:cxnSp>
        <p:nvCxnSpPr>
          <p:cNvPr id="36" name="直接箭头连接符 35"/>
          <p:cNvCxnSpPr/>
          <p:nvPr/>
        </p:nvCxnSpPr>
        <p:spPr>
          <a:xfrm>
            <a:off x="2379663" y="3406775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>
            <a:off x="3683000" y="3416300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/>
          <p:nvPr/>
        </p:nvCxnSpPr>
        <p:spPr>
          <a:xfrm>
            <a:off x="4970463" y="3406775"/>
            <a:ext cx="5334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9" name="流程图: 过程 38"/>
          <p:cNvSpPr/>
          <p:nvPr/>
        </p:nvSpPr>
        <p:spPr>
          <a:xfrm>
            <a:off x="5656263" y="1806575"/>
            <a:ext cx="16002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>
                <a:solidFill>
                  <a:srgbClr val="000066"/>
                </a:solidFill>
              </a:rPr>
              <a:t>获取全文</a:t>
            </a:r>
          </a:p>
        </p:txBody>
      </p:sp>
      <p:sp>
        <p:nvSpPr>
          <p:cNvPr id="40" name="流程图: 过程 39"/>
          <p:cNvSpPr/>
          <p:nvPr/>
        </p:nvSpPr>
        <p:spPr>
          <a:xfrm>
            <a:off x="5656263" y="2492375"/>
            <a:ext cx="16002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>
                <a:solidFill>
                  <a:srgbClr val="000066"/>
                </a:solidFill>
              </a:rPr>
              <a:t>查看文摘</a:t>
            </a:r>
          </a:p>
        </p:txBody>
      </p:sp>
      <p:sp>
        <p:nvSpPr>
          <p:cNvPr id="41" name="流程图: 过程 40"/>
          <p:cNvSpPr/>
          <p:nvPr/>
        </p:nvSpPr>
        <p:spPr>
          <a:xfrm>
            <a:off x="3446463" y="5006975"/>
            <a:ext cx="1828800" cy="381000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 dirty="0">
                <a:solidFill>
                  <a:srgbClr val="000066"/>
                </a:solidFill>
                <a:hlinkClick r:id="rId3" action="ppaction://hlinksldjump"/>
              </a:rPr>
              <a:t>调整检索策略</a:t>
            </a:r>
            <a:endParaRPr lang="zh-CN" altLang="en-US" sz="1800" dirty="0">
              <a:solidFill>
                <a:srgbClr val="000066"/>
              </a:solidFill>
            </a:endParaRPr>
          </a:p>
        </p:txBody>
      </p:sp>
      <p:cxnSp>
        <p:nvCxnSpPr>
          <p:cNvPr id="42" name="直接箭头连接符 41"/>
          <p:cNvCxnSpPr/>
          <p:nvPr/>
        </p:nvCxnSpPr>
        <p:spPr>
          <a:xfrm rot="5400000" flipH="1" flipV="1">
            <a:off x="6305550" y="3062288"/>
            <a:ext cx="2270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rot="5400000" flipH="1" flipV="1">
            <a:off x="6305550" y="2300288"/>
            <a:ext cx="227013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4" name="直接箭头连接符 43"/>
          <p:cNvCxnSpPr/>
          <p:nvPr/>
        </p:nvCxnSpPr>
        <p:spPr>
          <a:xfrm rot="5400000" flipH="1" flipV="1">
            <a:off x="5694363" y="4435475"/>
            <a:ext cx="1447800" cy="31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rot="5400000" flipH="1" flipV="1">
            <a:off x="2913857" y="4853781"/>
            <a:ext cx="76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 rot="5400000" flipH="1" flipV="1">
            <a:off x="1542257" y="4853781"/>
            <a:ext cx="762000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直接连接符 46"/>
          <p:cNvCxnSpPr/>
          <p:nvPr/>
        </p:nvCxnSpPr>
        <p:spPr>
          <a:xfrm>
            <a:off x="1922463" y="5235575"/>
            <a:ext cx="1524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直接连接符 47"/>
          <p:cNvCxnSpPr/>
          <p:nvPr/>
        </p:nvCxnSpPr>
        <p:spPr>
          <a:xfrm rot="10800000">
            <a:off x="5275263" y="5159375"/>
            <a:ext cx="1143000" cy="15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内容占位符 2"/>
          <p:cNvSpPr>
            <a:spLocks noGrp="1"/>
          </p:cNvSpPr>
          <p:nvPr>
            <p:ph sz="quarter" idx="1"/>
          </p:nvPr>
        </p:nvSpPr>
        <p:spPr>
          <a:xfrm>
            <a:off x="500034" y="642918"/>
            <a:ext cx="7786742" cy="5572164"/>
          </a:xfrm>
        </p:spPr>
        <p:txBody>
          <a:bodyPr/>
          <a:lstStyle/>
          <a:p>
            <a:r>
              <a:rPr lang="zh-CN" altLang="en-US" sz="3600" b="1" dirty="0" smtClean="0">
                <a:latin typeface="Century Schoolbook" pitchFamily="18" charset="0"/>
                <a:ea typeface="宋体" pitchFamily="2" charset="-122"/>
              </a:rPr>
              <a:t> 数据库的选择</a:t>
            </a:r>
          </a:p>
          <a:p>
            <a:pPr marL="1143000" lvl="2" indent="-228600">
              <a:buClr>
                <a:schemeClr val="tx1"/>
              </a:buClr>
              <a:buSzTx/>
              <a:buNone/>
            </a:pPr>
            <a:r>
              <a:rPr lang="zh-CN" altLang="en-US" sz="1000" b="1" dirty="0" smtClean="0">
                <a:latin typeface="Century Schoolbook" pitchFamily="18" charset="0"/>
                <a:ea typeface="宋体" pitchFamily="2" charset="-122"/>
              </a:rPr>
              <a:t>   </a:t>
            </a:r>
            <a:endParaRPr lang="en-US" altLang="zh-CN" sz="1000" b="1" dirty="0" smtClean="0">
              <a:latin typeface="Century Schoolbook" pitchFamily="18" charset="0"/>
              <a:ea typeface="宋体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zh-CN" altLang="en-US" sz="2000" b="1" dirty="0" smtClean="0">
                <a:latin typeface="Century Schoolbook" pitchFamily="18" charset="0"/>
                <a:ea typeface="宋体" pitchFamily="2" charset="-122"/>
              </a:rPr>
              <a:t>       按文献类型选择</a:t>
            </a:r>
          </a:p>
          <a:p>
            <a:pPr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        图书、期刊、学位论文、会议论文、科技报告、标准、、、</a:t>
            </a: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zh-CN" altLang="en-US" sz="2000" b="1" dirty="0" smtClean="0">
                <a:latin typeface="Century Schoolbook" pitchFamily="18" charset="0"/>
                <a:ea typeface="宋体" pitchFamily="2" charset="-122"/>
              </a:rPr>
              <a:t>        按学科选择数据库</a:t>
            </a: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专业库（首选）、综合库</a:t>
            </a: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Char char="Ø"/>
            </a:pPr>
            <a:r>
              <a:rPr lang="zh-CN" altLang="en-US" sz="2000" b="1" dirty="0" smtClean="0">
                <a:latin typeface="Century Schoolbook" pitchFamily="18" charset="0"/>
                <a:ea typeface="宋体" pitchFamily="2" charset="-122"/>
              </a:rPr>
              <a:t>        充分利用文摘数据库进行文献检索</a:t>
            </a:r>
            <a:r>
              <a:rPr lang="zh-CN" altLang="en-US" sz="1800" dirty="0" smtClean="0">
                <a:latin typeface="Century Schoolbook" pitchFamily="18" charset="0"/>
                <a:ea typeface="宋体" pitchFamily="2" charset="-122"/>
              </a:rPr>
              <a:t> </a:t>
            </a:r>
            <a:endParaRPr lang="en-US" altLang="zh-CN" sz="1800" dirty="0" smtClean="0">
              <a:latin typeface="Century Schoolbook" pitchFamily="18" charset="0"/>
              <a:ea typeface="宋体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None/>
            </a:pPr>
            <a:endParaRPr lang="zh-CN" altLang="en-US" sz="2000" b="1" dirty="0" smtClean="0">
              <a:ea typeface="宋体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None/>
            </a:pPr>
            <a:endParaRPr lang="zh-CN" altLang="en-US" sz="2000" b="1" dirty="0" smtClean="0">
              <a:ea typeface="宋体" pitchFamily="2" charset="-122"/>
            </a:endParaRPr>
          </a:p>
          <a:p>
            <a:r>
              <a:rPr lang="zh-CN" altLang="en-US" sz="3600" b="1" dirty="0" smtClean="0">
                <a:latin typeface="Century Schoolbook" pitchFamily="18" charset="0"/>
                <a:ea typeface="宋体" pitchFamily="2" charset="-122"/>
              </a:rPr>
              <a:t> 思考：如何选择学科专业数据库？</a:t>
            </a:r>
            <a:endParaRPr lang="zh-CN" altLang="en-US" sz="3600" b="1" dirty="0" smtClean="0">
              <a:latin typeface="Century Schoolbook" pitchFamily="18" charset="0"/>
              <a:ea typeface="宋体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None/>
            </a:pPr>
            <a:r>
              <a:rPr lang="zh-CN" altLang="en-US" sz="1000" b="1" dirty="0" smtClean="0">
                <a:latin typeface="Century Schoolbook" pitchFamily="18" charset="0"/>
                <a:ea typeface="宋体" pitchFamily="2" charset="-122"/>
              </a:rPr>
              <a:t>   </a:t>
            </a:r>
            <a:endParaRPr lang="en-US" altLang="zh-CN" sz="1000" b="1" dirty="0" smtClean="0">
              <a:latin typeface="Century Schoolbook" pitchFamily="18" charset="0"/>
              <a:ea typeface="宋体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None/>
            </a:pPr>
            <a:r>
              <a:rPr lang="zh-CN" altLang="en-US" sz="4000" b="1" dirty="0" smtClean="0">
                <a:solidFill>
                  <a:schemeClr val="accent1"/>
                </a:solidFill>
                <a:latin typeface="华文彩云" pitchFamily="2" charset="-122"/>
                <a:ea typeface="华文彩云" pitchFamily="2" charset="-122"/>
              </a:rPr>
              <a:t>         现场</a:t>
            </a:r>
            <a:r>
              <a:rPr lang="zh-CN" altLang="en-US" sz="4000" b="1" dirty="0" smtClean="0">
                <a:solidFill>
                  <a:schemeClr val="accent1"/>
                </a:solidFill>
                <a:latin typeface="华文彩云" pitchFamily="2" charset="-122"/>
                <a:ea typeface="华文彩云" pitchFamily="2" charset="-122"/>
              </a:rPr>
              <a:t>演示</a:t>
            </a:r>
            <a:endParaRPr lang="en-US" altLang="zh-CN" sz="4000" b="1" dirty="0" smtClean="0">
              <a:solidFill>
                <a:schemeClr val="accent1"/>
              </a:solidFill>
              <a:latin typeface="华文彩云" pitchFamily="2" charset="-122"/>
              <a:ea typeface="华文彩云" pitchFamily="2" charset="-122"/>
            </a:endParaRPr>
          </a:p>
          <a:p>
            <a:pPr marL="1143000" lvl="2" indent="-228600">
              <a:buClr>
                <a:schemeClr val="tx1"/>
              </a:buClr>
              <a:buSzTx/>
              <a:buFont typeface="Wingdings" pitchFamily="2" charset="2"/>
              <a:buNone/>
            </a:pPr>
            <a:endParaRPr lang="zh-CN" altLang="en-US" sz="2000" b="1" dirty="0" smtClean="0"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000" b="1" dirty="0" smtClean="0">
              <a:solidFill>
                <a:schemeClr val="accent1"/>
              </a:solidFill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2000" b="1" dirty="0" smtClean="0">
                <a:solidFill>
                  <a:schemeClr val="accent1"/>
                </a:solidFill>
                <a:ea typeface="宋体" pitchFamily="2" charset="-122"/>
              </a:rPr>
              <a:t>    </a:t>
            </a:r>
          </a:p>
          <a:p>
            <a:pPr>
              <a:buFont typeface="Wingdings" pitchFamily="2" charset="2"/>
              <a:buNone/>
            </a:pPr>
            <a:endParaRPr lang="en-US" altLang="zh-CN" sz="2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b="1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8596" y="0"/>
            <a:ext cx="7467600" cy="1143000"/>
          </a:xfrm>
        </p:spPr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chemeClr val="accent1">
                    <a:lumMod val="75000"/>
                  </a:schemeClr>
                </a:solidFill>
              </a:rPr>
              <a:t>我馆具有丰富的数据库资源</a:t>
            </a:r>
            <a:endParaRPr lang="zh-CN" altLang="en-US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2390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14422"/>
            <a:ext cx="6787759" cy="4873625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CN" altLang="en-US" sz="3600" b="1" dirty="0" smtClean="0">
                <a:solidFill>
                  <a:schemeClr val="tx1"/>
                </a:solidFill>
                <a:latin typeface="Century Schoolbook" pitchFamily="18" charset="0"/>
                <a:ea typeface="宋体" pitchFamily="2" charset="-122"/>
                <a:cs typeface="+mn-cs"/>
              </a:rPr>
              <a:t>检索词的选择</a:t>
            </a:r>
            <a:r>
              <a:rPr lang="en-US" altLang="zh-CN" sz="3600" b="1" dirty="0" smtClean="0">
                <a:solidFill>
                  <a:schemeClr val="tx1"/>
                </a:solidFill>
                <a:latin typeface="Century Schoolbook" pitchFamily="18" charset="0"/>
                <a:ea typeface="宋体" pitchFamily="2" charset="-122"/>
                <a:cs typeface="+mn-cs"/>
              </a:rPr>
              <a:t>?</a:t>
            </a:r>
            <a:endParaRPr lang="zh-CN" altLang="en-US" sz="3600" b="1" dirty="0" smtClean="0">
              <a:solidFill>
                <a:schemeClr val="tx1"/>
              </a:solidFill>
              <a:latin typeface="Century Schoolbook" pitchFamily="18" charset="0"/>
              <a:ea typeface="宋体" pitchFamily="2" charset="-122"/>
              <a:cs typeface="+mn-cs"/>
            </a:endParaRPr>
          </a:p>
        </p:txBody>
      </p:sp>
      <p:graphicFrame>
        <p:nvGraphicFramePr>
          <p:cNvPr id="4" name="图示 3"/>
          <p:cNvGraphicFramePr/>
          <p:nvPr/>
        </p:nvGraphicFramePr>
        <p:xfrm>
          <a:off x="827584" y="1579578"/>
          <a:ext cx="640871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806496" y="5572140"/>
            <a:ext cx="635496" cy="907851"/>
            <a:chOff x="1" y="3154447"/>
            <a:chExt cx="635496" cy="907851"/>
          </a:xfrm>
        </p:grpSpPr>
        <p:sp>
          <p:nvSpPr>
            <p:cNvPr id="10" name="燕尾形 9"/>
            <p:cNvSpPr/>
            <p:nvPr/>
          </p:nvSpPr>
          <p:spPr>
            <a:xfrm rot="5400000">
              <a:off x="-136177" y="3290625"/>
              <a:ext cx="907851" cy="635496"/>
            </a:xfrm>
            <a:prstGeom prst="chevron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燕尾形 4"/>
            <p:cNvSpPr/>
            <p:nvPr/>
          </p:nvSpPr>
          <p:spPr>
            <a:xfrm>
              <a:off x="1" y="3472195"/>
              <a:ext cx="635496" cy="272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57150" lvl="0" indent="0" algn="ctr" defTabSz="3111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None/>
              </a:pPr>
              <a:endParaRPr lang="zh-CN" altLang="en-US" sz="1800" kern="1200" dirty="0"/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441991" y="5572140"/>
            <a:ext cx="5773215" cy="590103"/>
            <a:chOff x="635496" y="3154447"/>
            <a:chExt cx="5773215" cy="590103"/>
          </a:xfrm>
        </p:grpSpPr>
        <p:sp>
          <p:nvSpPr>
            <p:cNvPr id="8" name="同侧圆角矩形 7"/>
            <p:cNvSpPr/>
            <p:nvPr/>
          </p:nvSpPr>
          <p:spPr>
            <a:xfrm rot="5400000">
              <a:off x="3227052" y="562891"/>
              <a:ext cx="590103" cy="5773215"/>
            </a:xfrm>
            <a:prstGeom prst="round2SameRect">
              <a:avLst/>
            </a:pr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同侧圆角矩形 6"/>
            <p:cNvSpPr/>
            <p:nvPr/>
          </p:nvSpPr>
          <p:spPr>
            <a:xfrm>
              <a:off x="635496" y="3183253"/>
              <a:ext cx="5744409" cy="5324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8016" tIns="11430" rIns="11430" bIns="11430" numCol="1" spcCol="1270" anchor="ctr" anchorCtr="0">
              <a:noAutofit/>
            </a:bodyPr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itchFamily="34" charset="0"/>
                <a:buChar char="•"/>
                <a:defRPr/>
              </a:pPr>
              <a:r>
                <a:rPr lang="zh-CN" altLang="en-US" sz="1800" dirty="0" smtClean="0">
                  <a:solidFill>
                    <a:schemeClr val="tx1"/>
                  </a:solidFill>
                </a:rPr>
                <a:t> 避免</a:t>
              </a:r>
              <a:r>
                <a:rPr lang="zh-CN" altLang="en-US" sz="1800" dirty="0">
                  <a:solidFill>
                    <a:schemeClr val="tx1"/>
                  </a:solidFill>
                </a:rPr>
                <a:t>选用对课题检索意义不大的检索词</a:t>
              </a:r>
              <a:endParaRPr lang="zh-CN" altLang="en-US" sz="15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内容占位符 2"/>
          <p:cNvSpPr>
            <a:spLocks noGrp="1"/>
          </p:cNvSpPr>
          <p:nvPr>
            <p:ph sz="quarter" idx="1"/>
          </p:nvPr>
        </p:nvSpPr>
        <p:spPr>
          <a:xfrm>
            <a:off x="1284288" y="642918"/>
            <a:ext cx="7859712" cy="863600"/>
          </a:xfrm>
        </p:spPr>
        <p:txBody>
          <a:bodyPr/>
          <a:lstStyle/>
          <a:p>
            <a:pPr>
              <a:buFont typeface="Wingdings" pitchFamily="2" charset="2"/>
              <a:buChar char="p"/>
            </a:pPr>
            <a:r>
              <a:rPr lang="zh-CN" altLang="en-US" sz="2900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利用已有文献确定检索词</a:t>
            </a:r>
            <a:endParaRPr lang="en-US" altLang="zh-CN" sz="2900" dirty="0" smtClean="0">
              <a:solidFill>
                <a:srgbClr val="FF00FF"/>
              </a:solidFill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2765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357298"/>
            <a:ext cx="7086600" cy="4543425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1" name="云形标注 20"/>
          <p:cNvSpPr/>
          <p:nvPr/>
        </p:nvSpPr>
        <p:spPr>
          <a:xfrm>
            <a:off x="142844" y="3286124"/>
            <a:ext cx="1763713" cy="1150938"/>
          </a:xfrm>
          <a:prstGeom prst="cloudCallout">
            <a:avLst>
              <a:gd name="adj1" fmla="val 54667"/>
              <a:gd name="adj2" fmla="val 5009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1800" dirty="0"/>
              <a:t>获得英文检索词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857232"/>
            <a:ext cx="8893175" cy="5400675"/>
          </a:xfrm>
        </p:spPr>
        <p:txBody>
          <a:bodyPr/>
          <a:lstStyle/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r>
              <a:rPr lang="en-US" altLang="zh-CN" sz="2900" dirty="0">
                <a:solidFill>
                  <a:srgbClr val="990099"/>
                </a:solidFill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优先选用规范化主题词和专业术语，兼顾自由词；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   如：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海绵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 自由词表述：</a:t>
            </a:r>
            <a:r>
              <a:rPr lang="zh-CN" altLang="en-US" sz="29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海绵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 规范化主题词表述：</a:t>
            </a:r>
            <a:r>
              <a:rPr lang="zh-CN" altLang="en-US" sz="2900" dirty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聚氨酯</a:t>
            </a:r>
            <a:r>
              <a:rPr lang="zh-CN" altLang="en-US" sz="2900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泡沫塑料</a:t>
            </a:r>
            <a:endParaRPr lang="en-US" altLang="zh-CN" sz="2900" dirty="0" smtClean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zh-CN" altLang="en-US" sz="1000" dirty="0">
              <a:solidFill>
                <a:srgbClr val="00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注意词的</a:t>
            </a:r>
            <a:r>
              <a:rPr lang="zh-CN" altLang="en-US" sz="2900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全称及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缩写；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如：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WTO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（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World Trade Organization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）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zh-CN" altLang="en-US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zh-CN" altLang="en-US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1000" dirty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endParaRPr lang="zh-CN" altLang="en-US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zh-CN" sz="10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642918"/>
            <a:ext cx="8229600" cy="571504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p"/>
            </a:pPr>
            <a:r>
              <a:rPr lang="en-US" altLang="zh-CN" sz="26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灵活使用同义词、近义词、相关词等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900" dirty="0">
              <a:solidFill>
                <a:srgbClr val="FF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500" b="1" dirty="0">
                <a:latin typeface="宋体" pitchFamily="2" charset="-122"/>
                <a:ea typeface="宋体" pitchFamily="2" charset="-122"/>
              </a:rPr>
              <a:t>同义词：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布鲁氏菌病（地中海热、马尔他热、波状热 、传染性流产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……)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sz="25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500" b="1" dirty="0" smtClean="0">
                <a:latin typeface="宋体" pitchFamily="2" charset="-122"/>
                <a:ea typeface="宋体" pitchFamily="2" charset="-122"/>
              </a:rPr>
              <a:t>近义词：</a:t>
            </a:r>
            <a:r>
              <a:rPr lang="zh-CN" altLang="en-US" sz="2500" dirty="0" smtClean="0"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化学分析有 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chemical analysis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analytical chemistry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chemical determination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composition measurement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等。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5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500" b="1" dirty="0">
                <a:latin typeface="宋体" pitchFamily="2" charset="-122"/>
                <a:ea typeface="宋体" pitchFamily="2" charset="-122"/>
              </a:rPr>
              <a:t>单复数 、词性</a:t>
            </a:r>
            <a:r>
              <a:rPr lang="zh-CN" altLang="en-US" sz="2500" b="1" dirty="0" smtClean="0">
                <a:latin typeface="宋体" pitchFamily="2" charset="-122"/>
                <a:ea typeface="宋体" pitchFamily="2" charset="-122"/>
              </a:rPr>
              <a:t>不同等：</a:t>
            </a:r>
            <a:r>
              <a:rPr lang="zh-CN" altLang="en-US" sz="2500" dirty="0" smtClean="0">
                <a:latin typeface="宋体" pitchFamily="2" charset="-122"/>
                <a:ea typeface="宋体" pitchFamily="2" charset="-122"/>
              </a:rPr>
              <a:t>如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生产有 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product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production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producing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produce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，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productive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等，词根相同时，可用截词符解决（ </a:t>
            </a:r>
            <a:r>
              <a:rPr lang="en-US" altLang="zh-CN" sz="2500" dirty="0">
                <a:latin typeface="宋体" pitchFamily="2" charset="-122"/>
                <a:ea typeface="宋体" pitchFamily="2" charset="-122"/>
              </a:rPr>
              <a:t>product*</a:t>
            </a:r>
            <a:r>
              <a:rPr lang="zh-CN" altLang="en-US" sz="2500" dirty="0">
                <a:latin typeface="宋体" pitchFamily="2" charset="-122"/>
                <a:ea typeface="宋体" pitchFamily="2" charset="-122"/>
              </a:rPr>
              <a:t>）。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5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zh-CN" altLang="en-US" sz="2500" b="1" dirty="0">
                <a:latin typeface="宋体" pitchFamily="2" charset="-122"/>
                <a:ea typeface="宋体" pitchFamily="2" charset="-122"/>
              </a:rPr>
              <a:t>植物和动物名，其英文和拉丁名均要选用。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135937" cy="5400675"/>
          </a:xfrm>
        </p:spPr>
        <p:txBody>
          <a:bodyPr/>
          <a:lstStyle/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en-US" altLang="zh-CN" sz="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注意外来词的译写变化</a:t>
            </a:r>
          </a:p>
          <a:p>
            <a:pPr>
              <a:lnSpc>
                <a:spcPct val="130000"/>
              </a:lnSpc>
              <a:buSzTx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	 </a:t>
            </a:r>
            <a:r>
              <a:rPr lang="zh-CN" altLang="en-US" sz="29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en-US" altLang="zh-CN" sz="3200" dirty="0" smtClean="0">
                <a:latin typeface="宋体" pitchFamily="2" charset="-122"/>
                <a:ea typeface="宋体" pitchFamily="2" charset="-122"/>
              </a:rPr>
              <a:t>Markov</a:t>
            </a:r>
            <a:endParaRPr lang="en-US" altLang="zh-CN" sz="29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en-US" altLang="zh-CN" sz="2900" dirty="0" smtClean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sz="2900" dirty="0" smtClean="0">
                <a:latin typeface="宋体" pitchFamily="2" charset="-122"/>
                <a:ea typeface="宋体" pitchFamily="2" charset="-122"/>
              </a:rPr>
              <a:t>马尔柯夫 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（引自词表）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马尔可夫 （引自辞海）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马尔科夫 （用户提供）      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马尔克夫</a:t>
            </a:r>
            <a:r>
              <a:rPr lang="zh-CN" altLang="en-US" sz="10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1000" dirty="0" smtClean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900" dirty="0" smtClean="0">
                <a:latin typeface="宋体" pitchFamily="2" charset="-122"/>
                <a:ea typeface="宋体" pitchFamily="2" charset="-122"/>
              </a:rPr>
              <a:t>（搜索引擎）</a:t>
            </a:r>
            <a:endParaRPr lang="zh-CN" altLang="en-US" sz="29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dirty="0">
                <a:latin typeface="宋体" pitchFamily="2" charset="-122"/>
                <a:ea typeface="宋体" pitchFamily="2" charset="-122"/>
              </a:rPr>
              <a:t>   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en-US" altLang="zh-CN" sz="1000" dirty="0" smtClean="0">
                <a:latin typeface="宋体" pitchFamily="2" charset="-122"/>
                <a:ea typeface="宋体" pitchFamily="2" charset="-122"/>
              </a:rPr>
              <a:t> </a:t>
            </a:r>
            <a:endParaRPr lang="en-US" altLang="zh-CN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en-US" altLang="zh-CN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endParaRPr lang="en-US" altLang="zh-CN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en-US" altLang="zh-CN" sz="1000" dirty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endParaRPr lang="en-US" altLang="zh-CN" sz="10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Font typeface="Wingdings" pitchFamily="2" charset="2"/>
              <a:buNone/>
            </a:pPr>
            <a:endParaRPr lang="en-US" altLang="zh-CN" sz="10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500042"/>
            <a:ext cx="8229600" cy="5327650"/>
          </a:xfrm>
        </p:spPr>
        <p:txBody>
          <a:bodyPr/>
          <a:lstStyle/>
          <a:p>
            <a:pPr>
              <a:lnSpc>
                <a:spcPct val="130000"/>
              </a:lnSpc>
              <a:buSzTx/>
              <a:buFont typeface="Wingdings" pitchFamily="2" charset="2"/>
              <a:buChar char="p"/>
            </a:pP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必要时应向上位类或下位类词扩检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900" dirty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课题：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苯胺的烷基化反应催化剂研究      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900" dirty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原检索式：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苯胺*烷基化*催化剂  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  上位词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烷基化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             下位词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——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甲基化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                 　    乙基化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900" dirty="0">
                <a:solidFill>
                  <a:srgbClr val="FF9900"/>
                </a:solidFill>
                <a:latin typeface="宋体" pitchFamily="2" charset="-122"/>
                <a:ea typeface="宋体" pitchFamily="2" charset="-122"/>
              </a:rPr>
              <a:t>修订后检索式：</a:t>
            </a:r>
          </a:p>
          <a:p>
            <a:pPr>
              <a:lnSpc>
                <a:spcPct val="130000"/>
              </a:lnSpc>
              <a:buSzTx/>
              <a:buFont typeface="Wingdings" pitchFamily="2" charset="2"/>
              <a:buNone/>
            </a:pP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      苯胺*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(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烷基化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甲基化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+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乙基化</a:t>
            </a:r>
            <a:r>
              <a:rPr lang="en-US" altLang="zh-CN" sz="2900" dirty="0">
                <a:latin typeface="宋体" pitchFamily="2" charset="-122"/>
                <a:ea typeface="宋体" pitchFamily="2" charset="-122"/>
              </a:rPr>
              <a:t>)*</a:t>
            </a:r>
            <a:r>
              <a:rPr lang="zh-CN" altLang="en-US" sz="2900" dirty="0">
                <a:latin typeface="宋体" pitchFamily="2" charset="-122"/>
                <a:ea typeface="宋体" pitchFamily="2" charset="-122"/>
              </a:rPr>
              <a:t>催化剂 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596" y="1214422"/>
            <a:ext cx="8229600" cy="4824413"/>
          </a:xfrm>
        </p:spPr>
        <p:txBody>
          <a:bodyPr/>
          <a:lstStyle/>
          <a:p>
            <a:r>
              <a:rPr lang="en-US" altLang="zh-CN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避免选用对课题检索意义不大的检索词：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如“分析”、“研究”、“应用”、“方法”、“发展”、“开发” 、“设计”、“展望”、“影响”、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“制造” 等</a:t>
            </a:r>
            <a:r>
              <a:rPr lang="zh-CN" altLang="en-US" dirty="0">
                <a:latin typeface="宋体" pitchFamily="2" charset="-122"/>
                <a:ea typeface="宋体" pitchFamily="2" charset="-122"/>
              </a:rPr>
              <a:t>一些高频词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。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r>
              <a:rPr lang="zh-CN" altLang="en-US" sz="2900" dirty="0" smtClean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避免介词、连词等禁用词</a:t>
            </a:r>
            <a:endParaRPr lang="en-US" altLang="zh-CN" sz="2900" dirty="0" smtClean="0">
              <a:solidFill>
                <a:srgbClr val="FF00FF"/>
              </a:solidFill>
              <a:latin typeface="宋体" pitchFamily="2" charset="-122"/>
              <a:ea typeface="宋体" pitchFamily="2" charset="-122"/>
            </a:endParaRPr>
          </a:p>
          <a:p>
            <a:pPr>
              <a:buNone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如：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the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in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for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and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、、</a:t>
            </a:r>
            <a:endParaRPr lang="en-US" altLang="zh-CN" dirty="0" smtClean="0">
              <a:latin typeface="宋体" pitchFamily="2" charset="-122"/>
              <a:ea typeface="宋体" pitchFamily="2" charset="-122"/>
            </a:endParaRPr>
          </a:p>
          <a:p>
            <a:endParaRPr lang="zh-CN" altLang="en-US" dirty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sz="2600" dirty="0">
              <a:latin typeface="宋体" pitchFamily="2" charset="-122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6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 bwMode="auto">
          <a:xfrm>
            <a:off x="428596" y="428604"/>
            <a:ext cx="8250237" cy="7889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r>
              <a:rPr lang="zh-CN" alt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抛砖引玉：</a:t>
            </a:r>
            <a:r>
              <a:rPr lang="zh-CN" altLang="en-US" sz="4000" b="1" dirty="0" smtClean="0"/>
              <a:t>如何进行科研选题？</a:t>
            </a:r>
          </a:p>
        </p:txBody>
      </p:sp>
      <p:sp>
        <p:nvSpPr>
          <p:cNvPr id="31747" name="内容占位符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4525963"/>
          </a:xfrm>
        </p:spPr>
        <p:txBody>
          <a:bodyPr/>
          <a:lstStyle/>
          <a:p>
            <a:r>
              <a:rPr lang="zh-CN" altLang="en-US" sz="3200" dirty="0" smtClean="0"/>
              <a:t>从最新文献中选题</a:t>
            </a:r>
            <a:endParaRPr lang="en-US" altLang="zh-CN" sz="3200" dirty="0" smtClean="0"/>
          </a:p>
          <a:p>
            <a:r>
              <a:rPr lang="zh-CN" altLang="en-US" sz="3200" dirty="0" smtClean="0"/>
              <a:t>从现实应用中选题</a:t>
            </a:r>
            <a:endParaRPr lang="en-US" altLang="zh-CN" sz="3200" dirty="0" smtClean="0"/>
          </a:p>
          <a:p>
            <a:r>
              <a:rPr lang="zh-CN" altLang="en-US" sz="3200" dirty="0" smtClean="0"/>
              <a:t>从热点趋势中选题</a:t>
            </a:r>
            <a:endParaRPr lang="en-US" altLang="zh-CN" sz="3200" dirty="0" smtClean="0"/>
          </a:p>
          <a:p>
            <a:r>
              <a:rPr lang="zh-CN" altLang="en-US" sz="3200" dirty="0" smtClean="0"/>
              <a:t>从交叉学科中选题</a:t>
            </a:r>
            <a:endParaRPr lang="en-US" altLang="zh-CN" sz="3200" dirty="0" smtClean="0"/>
          </a:p>
          <a:p>
            <a:r>
              <a:rPr lang="zh-CN" altLang="en-US" sz="3200" dirty="0"/>
              <a:t>从基金项目中</a:t>
            </a:r>
            <a:r>
              <a:rPr lang="zh-CN" altLang="en-US" sz="3200" dirty="0" smtClean="0"/>
              <a:t>选题</a:t>
            </a:r>
            <a:endParaRPr lang="en-US" altLang="zh-CN" sz="3200" dirty="0" smtClean="0"/>
          </a:p>
          <a:p>
            <a:r>
              <a:rPr lang="zh-CN" altLang="en-US" sz="3200" dirty="0" smtClean="0"/>
              <a:t>从导师推荐中选题</a:t>
            </a:r>
            <a:endParaRPr lang="en-US" altLang="zh-CN" sz="3200" dirty="0" smtClean="0"/>
          </a:p>
          <a:p>
            <a:r>
              <a:rPr lang="zh-CN" altLang="en-US" sz="3200" dirty="0" smtClean="0"/>
              <a:t>。。。。。。</a:t>
            </a:r>
          </a:p>
        </p:txBody>
      </p:sp>
    </p:spTree>
    <p:extLst>
      <p:ext uri="{BB962C8B-B14F-4D97-AF65-F5344CB8AC3E}">
        <p14:creationId xmlns="" xmlns:p14="http://schemas.microsoft.com/office/powerpoint/2010/main" val="3094348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10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10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10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10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596" y="500042"/>
            <a:ext cx="8229600" cy="955675"/>
          </a:xfrm>
        </p:spPr>
        <p:txBody>
          <a:bodyPr>
            <a:normAutofit/>
          </a:bodyPr>
          <a:lstStyle/>
          <a:p>
            <a:pPr algn="ctr"/>
            <a:r>
              <a:rPr lang="zh-CN" altLang="en-US" sz="4000" b="1" dirty="0">
                <a:solidFill>
                  <a:srgbClr val="FF9900"/>
                </a:solidFill>
                <a:ea typeface="华文中宋" pitchFamily="2" charset="-122"/>
              </a:rPr>
              <a:t>数据库检索的基本方法和技巧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57224" y="1928802"/>
            <a:ext cx="7643866" cy="468314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1000" dirty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4000" b="1" dirty="0" smtClean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布尔</a:t>
            </a:r>
            <a:r>
              <a:rPr lang="zh-CN" altLang="en-US" sz="4000" b="1" dirty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逻辑</a:t>
            </a:r>
            <a:r>
              <a:rPr lang="zh-CN" altLang="en-US" sz="4000" b="1" dirty="0" smtClean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检索</a:t>
            </a:r>
            <a:endParaRPr lang="en-US" altLang="zh-CN" sz="4000" b="1" dirty="0" smtClean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zh-CN" altLang="en-US" sz="2000" b="1" dirty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4000" b="1" dirty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截词</a:t>
            </a:r>
            <a:r>
              <a:rPr lang="zh-CN" altLang="en-US" sz="4000" b="1" dirty="0" smtClean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检索 </a:t>
            </a:r>
            <a:endParaRPr lang="en-US" altLang="zh-CN" sz="4000" b="1" dirty="0" smtClean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zh-CN" altLang="en-US" sz="2000" b="1" dirty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4000" b="1" dirty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位置检索 </a:t>
            </a:r>
            <a:endParaRPr lang="en-US" altLang="zh-CN" sz="4000" b="1" dirty="0" smtClean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zh-CN" altLang="en-US" sz="2000" b="1" dirty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r>
              <a:rPr lang="zh-CN" altLang="en-US" sz="4000" b="1" dirty="0">
                <a:solidFill>
                  <a:srgbClr val="6600CC"/>
                </a:solidFill>
                <a:latin typeface="宋体" pitchFamily="2" charset="-122"/>
                <a:ea typeface="宋体" pitchFamily="2" charset="-122"/>
              </a:rPr>
              <a:t>词组检索 </a:t>
            </a:r>
            <a:endParaRPr lang="en-US" altLang="zh-CN" sz="4000" b="1" dirty="0" smtClean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Char char="ü"/>
            </a:pPr>
            <a:endParaRPr lang="zh-CN" altLang="en-US" sz="2500" b="1" dirty="0">
              <a:solidFill>
                <a:srgbClr val="6600CC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1000" dirty="0">
              <a:solidFill>
                <a:srgbClr val="FF9900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90000"/>
              </a:lnSpc>
              <a:buNone/>
            </a:pPr>
            <a:endParaRPr lang="en-US" altLang="zh-CN" b="0" dirty="0">
              <a:ea typeface="华文中宋" pitchFamily="2" charset="-122"/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内容占位符 2"/>
          <p:cNvSpPr>
            <a:spLocks noGrp="1"/>
          </p:cNvSpPr>
          <p:nvPr>
            <p:ph sz="quarter" idx="1"/>
          </p:nvPr>
        </p:nvSpPr>
        <p:spPr>
          <a:xfrm>
            <a:off x="428596" y="500042"/>
            <a:ext cx="8075613" cy="1643074"/>
          </a:xfrm>
        </p:spPr>
        <p:txBody>
          <a:bodyPr/>
          <a:lstStyle/>
          <a:p>
            <a:r>
              <a:rPr lang="zh-CN" altLang="en-US" sz="4000" b="1" dirty="0">
                <a:latin typeface="Century Schoolbook" pitchFamily="18" charset="0"/>
                <a:ea typeface="宋体" pitchFamily="2" charset="-122"/>
              </a:rPr>
              <a:t>布尔</a:t>
            </a:r>
            <a:r>
              <a:rPr lang="zh-CN" altLang="en-US" sz="4000" b="1" dirty="0" smtClean="0">
                <a:latin typeface="Century Schoolbook" pitchFamily="18" charset="0"/>
                <a:ea typeface="宋体" pitchFamily="2" charset="-122"/>
              </a:rPr>
              <a:t>逻辑检索</a:t>
            </a:r>
            <a:endParaRPr lang="en-US" altLang="zh-CN" sz="4000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None/>
            </a:pP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    用逻辑算符</a:t>
            </a:r>
            <a:r>
              <a:rPr lang="en-US" altLang="zh-CN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AND</a:t>
            </a: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、</a:t>
            </a:r>
            <a:r>
              <a:rPr lang="en-US" altLang="zh-CN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OR</a:t>
            </a:r>
            <a:r>
              <a:rPr lang="zh-CN" altLang="en-US" sz="2000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、</a:t>
            </a:r>
            <a:r>
              <a:rPr lang="en-US" altLang="zh-CN" sz="2000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NOT</a:t>
            </a: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连接检索词</a:t>
            </a:r>
            <a:endParaRPr lang="en-US" altLang="zh-CN" sz="2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    </a:t>
            </a: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优先顺序为：</a:t>
            </a:r>
            <a:r>
              <a:rPr lang="en-US" altLang="zh-CN" sz="2000" b="1" dirty="0" smtClean="0">
                <a:latin typeface="Century Schoolbook" pitchFamily="18" charset="0"/>
                <a:ea typeface="宋体" pitchFamily="2" charset="-122"/>
              </a:rPr>
              <a:t>NOT    AND    OR</a:t>
            </a:r>
          </a:p>
          <a:p>
            <a:pPr>
              <a:buFont typeface="Wingdings" pitchFamily="2" charset="2"/>
              <a:buNone/>
            </a:pPr>
            <a:endParaRPr lang="en-US" altLang="zh-CN" sz="2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sz="2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zh-CN" altLang="en-US" b="1" dirty="0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000364" y="1714488"/>
            <a:ext cx="217487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1800" b="0" dirty="0"/>
          </a:p>
        </p:txBody>
      </p:sp>
      <p:sp>
        <p:nvSpPr>
          <p:cNvPr id="5" name="右箭头 4"/>
          <p:cNvSpPr/>
          <p:nvPr/>
        </p:nvSpPr>
        <p:spPr>
          <a:xfrm>
            <a:off x="3857620" y="1714489"/>
            <a:ext cx="215900" cy="142875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1800" b="0" dirty="0"/>
          </a:p>
        </p:txBody>
      </p:sp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544781"/>
            <a:ext cx="5153025" cy="158115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7450" y="4200544"/>
            <a:ext cx="7515225" cy="1943100"/>
          </a:xfrm>
          <a:prstGeom prst="rect">
            <a:avLst/>
          </a:prstGeom>
          <a:noFill/>
          <a:ln w="158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圆角矩形标注 8"/>
          <p:cNvSpPr/>
          <p:nvPr/>
        </p:nvSpPr>
        <p:spPr>
          <a:xfrm>
            <a:off x="2124075" y="2471756"/>
            <a:ext cx="1079500" cy="576263"/>
          </a:xfrm>
          <a:prstGeom prst="wedgeRoundRectCallout">
            <a:avLst>
              <a:gd name="adj1" fmla="val 75369"/>
              <a:gd name="adj2" fmla="val 533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dirty="0"/>
              <a:t>中文库</a:t>
            </a:r>
          </a:p>
        </p:txBody>
      </p:sp>
      <p:sp>
        <p:nvSpPr>
          <p:cNvPr id="10" name="圆角矩形标注 9"/>
          <p:cNvSpPr/>
          <p:nvPr/>
        </p:nvSpPr>
        <p:spPr>
          <a:xfrm>
            <a:off x="179388" y="4416444"/>
            <a:ext cx="1079500" cy="576262"/>
          </a:xfrm>
          <a:prstGeom prst="wedgeRoundRectCallout">
            <a:avLst>
              <a:gd name="adj1" fmla="val 75369"/>
              <a:gd name="adj2" fmla="val 5330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zh-CN" altLang="en-US" sz="2000" dirty="0"/>
              <a:t>外文库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dirty="0">
                <a:solidFill>
                  <a:srgbClr val="6600CC"/>
                </a:solidFill>
                <a:ea typeface="华文中宋" pitchFamily="2" charset="-122"/>
              </a:rPr>
              <a:t>布尔逻辑</a:t>
            </a:r>
            <a:r>
              <a:rPr lang="zh-CN" altLang="en-US" dirty="0" smtClean="0">
                <a:solidFill>
                  <a:srgbClr val="6600CC"/>
                </a:solidFill>
                <a:ea typeface="华文中宋" pitchFamily="2" charset="-122"/>
              </a:rPr>
              <a:t>检索演示</a:t>
            </a:r>
            <a:endParaRPr lang="zh-CN" altLang="en-US" dirty="0">
              <a:solidFill>
                <a:srgbClr val="6600CC"/>
              </a:solidFill>
              <a:ea typeface="华文中宋" pitchFamily="2" charset="-122"/>
            </a:endParaRP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28775"/>
            <a:ext cx="8229600" cy="482441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zh-CN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课题：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干旱对水稻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基因的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影响</a:t>
            </a:r>
            <a:endParaRPr lang="zh-CN" altLang="en-US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b="0" dirty="0">
              <a:solidFill>
                <a:srgbClr val="FF99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   干旱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的同义词</a:t>
            </a:r>
            <a:r>
              <a:rPr lang="zh-CN" altLang="en-US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：水分胁迫、干旱胁迫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    检索式：</a:t>
            </a:r>
            <a:r>
              <a:rPr lang="zh-CN" altLang="en-US" b="0" dirty="0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（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干旱 </a:t>
            </a:r>
            <a:r>
              <a:rPr lang="en-US" altLang="zh-CN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OR 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水分胁迫  </a:t>
            </a:r>
            <a:r>
              <a:rPr lang="en-US" altLang="zh-CN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OR</a:t>
            </a:r>
            <a:r>
              <a:rPr lang="en-US" altLang="zh-CN" b="0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干旱胁 		     迫 </a:t>
            </a:r>
            <a:r>
              <a:rPr lang="zh-CN" altLang="en-US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）</a:t>
            </a:r>
            <a:r>
              <a:rPr lang="en-US" altLang="zh-CN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AND</a:t>
            </a:r>
            <a:r>
              <a:rPr lang="en-US" altLang="zh-CN" b="0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水稻 </a:t>
            </a:r>
            <a:r>
              <a:rPr lang="en-US" altLang="zh-CN" b="0" dirty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AND</a:t>
            </a:r>
            <a:r>
              <a:rPr lang="en-US" altLang="zh-CN" b="0" dirty="0">
                <a:solidFill>
                  <a:srgbClr val="0000CC"/>
                </a:solidFill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0" dirty="0" smtClean="0">
                <a:latin typeface="华文中宋" pitchFamily="2" charset="-122"/>
                <a:ea typeface="华文中宋" pitchFamily="2" charset="-122"/>
              </a:rPr>
              <a:t>基因</a:t>
            </a:r>
            <a:endParaRPr lang="zh-CN" altLang="en-US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2000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1000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zh-CN" altLang="en-US" sz="1000" b="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000" b="0" dirty="0">
                <a:latin typeface="华文中宋" pitchFamily="2" charset="-122"/>
                <a:ea typeface="华文中宋" pitchFamily="2" charset="-122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000" b="0" dirty="0">
                <a:latin typeface="华文中宋" pitchFamily="2" charset="-122"/>
                <a:ea typeface="华文中宋" pitchFamily="2" charset="-122"/>
              </a:rPr>
              <a:t>  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1000" b="0" dirty="0">
                <a:latin typeface="华文中宋" pitchFamily="2" charset="-122"/>
                <a:ea typeface="华文中宋" pitchFamily="2" charset="-122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685800" indent="-685800"/>
            <a:r>
              <a:rPr lang="zh-CN" altLang="en-US" sz="4000" b="1" dirty="0" smtClean="0">
                <a:solidFill>
                  <a:schemeClr val="tx1"/>
                </a:solidFill>
                <a:latin typeface="Century Schoolbook" pitchFamily="18" charset="0"/>
                <a:ea typeface="宋体" pitchFamily="2" charset="-122"/>
                <a:cs typeface="+mn-cs"/>
              </a:rPr>
              <a:t>  截词检索</a:t>
            </a:r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8001000" cy="4608513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在检索外文数据库时，常遇到英语词汇一个词有多种形态，如</a:t>
            </a:r>
            <a:r>
              <a:rPr lang="zh-CN" altLang="en-US" sz="3200" dirty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单复数形式不同、词性不同、英美拼法不同</a:t>
            </a: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等。如果检索时遗漏了某些形式，会造成漏检，影响查全率，但是如果将这些词全部列出，会很繁琐，增加检索时间和费用。所以可采用截词检索可解决这个问题。</a:t>
            </a:r>
          </a:p>
          <a:p>
            <a:pPr>
              <a:lnSpc>
                <a:spcPct val="110000"/>
              </a:lnSpc>
            </a:pPr>
            <a:endParaRPr lang="zh-CN" altLang="en-US" sz="1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10000"/>
              </a:lnSpc>
            </a:pPr>
            <a:endParaRPr lang="zh-CN" altLang="en-US" sz="1400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1200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76250"/>
            <a:ext cx="8229600" cy="5761038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截词检索：是指在检索标志中</a:t>
            </a:r>
            <a:r>
              <a:rPr lang="zh-CN" altLang="en-US" sz="3200">
                <a:solidFill>
                  <a:srgbClr val="FF00FF"/>
                </a:solidFill>
                <a:latin typeface="华文中宋" pitchFamily="2" charset="-122"/>
                <a:ea typeface="华文中宋" pitchFamily="2" charset="-122"/>
              </a:rPr>
              <a:t>保留相同部分</a:t>
            </a: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，用相应的截词符代替可变化部分，计算机会将所有含有相同部分标志的记录全部检索出来。</a:t>
            </a:r>
          </a:p>
          <a:p>
            <a:pPr>
              <a:lnSpc>
                <a:spcPct val="110000"/>
              </a:lnSpc>
            </a:pP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常用截词符号：  </a:t>
            </a:r>
            <a:r>
              <a:rPr lang="zh-CN" altLang="en-US" sz="320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*    ？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	</a:t>
            </a:r>
            <a:r>
              <a:rPr lang="zh-CN" altLang="en-US" sz="320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*   通常代表任意一个或多个字符 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r>
              <a:rPr lang="zh-CN" altLang="en-US" sz="320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	？ 通常代表一个字符</a:t>
            </a:r>
          </a:p>
          <a:p>
            <a:pPr>
              <a:lnSpc>
                <a:spcPct val="110000"/>
              </a:lnSpc>
            </a:pPr>
            <a:r>
              <a:rPr lang="zh-CN" altLang="en-US" sz="3200">
                <a:latin typeface="华文中宋" pitchFamily="2" charset="-122"/>
                <a:ea typeface="华文中宋" pitchFamily="2" charset="-122"/>
              </a:rPr>
              <a:t>截词检索可以降低检索次数、扩大检索范围，提高查全率。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928670"/>
            <a:ext cx="8229600" cy="955675"/>
          </a:xfrm>
        </p:spPr>
        <p:txBody>
          <a:bodyPr>
            <a:normAutofit fontScale="90000"/>
          </a:bodyPr>
          <a:lstStyle/>
          <a:p>
            <a:pPr marL="762000" indent="-762000"/>
            <a:r>
              <a:rPr lang="zh-CN" altLang="en-US" sz="4400" b="1" dirty="0">
                <a:solidFill>
                  <a:srgbClr val="6600CC"/>
                </a:solidFill>
                <a:ea typeface="华文中宋" pitchFamily="2" charset="-122"/>
              </a:rPr>
              <a:t>截词检索</a:t>
            </a:r>
            <a:r>
              <a:rPr lang="en-US" altLang="zh-CN" sz="4400" b="1" dirty="0">
                <a:solidFill>
                  <a:srgbClr val="6600CC"/>
                </a:solidFill>
                <a:latin typeface="华文中宋"/>
                <a:ea typeface="华文中宋" pitchFamily="2" charset="-122"/>
              </a:rPr>
              <a:t>——</a:t>
            </a:r>
            <a:r>
              <a:rPr lang="zh-CN" altLang="en-US" sz="4400" b="1" dirty="0">
                <a:solidFill>
                  <a:srgbClr val="6600CC"/>
                </a:solidFill>
                <a:ea typeface="华文中宋" pitchFamily="2" charset="-122"/>
              </a:rPr>
              <a:t>后截断</a:t>
            </a:r>
            <a:r>
              <a:rPr lang="zh-CN" altLang="en-US" sz="5000" dirty="0">
                <a:solidFill>
                  <a:srgbClr val="6600CC"/>
                </a:solidFill>
                <a:ea typeface="华文中宋" pitchFamily="2" charset="-122"/>
              </a:rPr>
              <a:t/>
            </a:r>
            <a:br>
              <a:rPr lang="zh-CN" altLang="en-US" sz="5000" dirty="0">
                <a:solidFill>
                  <a:srgbClr val="6600CC"/>
                </a:solidFill>
                <a:ea typeface="华文中宋" pitchFamily="2" charset="-122"/>
              </a:rPr>
            </a:br>
            <a:endParaRPr lang="zh-CN" altLang="en-US" sz="5000" dirty="0">
              <a:solidFill>
                <a:srgbClr val="6600CC"/>
              </a:solidFill>
              <a:ea typeface="华文中宋" pitchFamily="2" charset="-122"/>
            </a:endParaRP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432800" cy="4537075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altLang="zh-CN" sz="3400" b="0" dirty="0">
                <a:solidFill>
                  <a:srgbClr val="0000CC"/>
                </a:solidFill>
                <a:latin typeface="宋体" pitchFamily="2" charset="-122"/>
              </a:rPr>
              <a:t>          </a:t>
            </a:r>
            <a:endParaRPr lang="en-US" altLang="zh-CN" sz="1900" b="0" dirty="0">
              <a:solidFill>
                <a:srgbClr val="0000CC"/>
              </a:solidFill>
              <a:latin typeface="宋体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在检索字符串后方截断有限或无限的字符。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   如：</a:t>
            </a:r>
            <a:r>
              <a:rPr lang="en-US" altLang="zh-CN" dirty="0" err="1">
                <a:latin typeface="华文中宋" pitchFamily="2" charset="-122"/>
                <a:ea typeface="华文中宋" pitchFamily="2" charset="-122"/>
              </a:rPr>
              <a:t>librar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* 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可检出 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library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librarian</a:t>
            </a:r>
            <a:r>
              <a:rPr lang="zh-CN" altLang="en-US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dirty="0">
                <a:latin typeface="华文中宋" pitchFamily="2" charset="-122"/>
                <a:ea typeface="华文中宋" pitchFamily="2" charset="-122"/>
              </a:rPr>
              <a:t>libraries……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endParaRPr lang="en-US" altLang="zh-CN" dirty="0"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90000"/>
              </a:lnSpc>
            </a:pPr>
            <a:r>
              <a:rPr lang="zh-CN" altLang="en-US" sz="3200" dirty="0">
                <a:latin typeface="华文中宋" pitchFamily="2" charset="-122"/>
                <a:ea typeface="华文中宋" pitchFamily="2" charset="-122"/>
              </a:rPr>
              <a:t>主要用于词的单复数检索、词根检索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   如：</a:t>
            </a:r>
            <a:r>
              <a:rPr lang="en-US" altLang="zh-CN" sz="2600" b="0" dirty="0" err="1">
                <a:latin typeface="华文中宋" pitchFamily="2" charset="-122"/>
                <a:ea typeface="华文中宋" pitchFamily="2" charset="-122"/>
              </a:rPr>
              <a:t>Econom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*</a:t>
            </a:r>
            <a:r>
              <a:rPr lang="zh-CN" altLang="en-US" b="0" dirty="0">
                <a:latin typeface="华文中宋" pitchFamily="2" charset="-122"/>
                <a:ea typeface="华文中宋" pitchFamily="2" charset="-122"/>
              </a:rPr>
              <a:t>可检出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         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Economy</a:t>
            </a: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、 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Economics </a:t>
            </a: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、 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Economical</a:t>
            </a: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、    	 	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Economist</a:t>
            </a:r>
            <a:r>
              <a:rPr lang="zh-CN" altLang="en-US" sz="2600" b="0" dirty="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sz="2600" b="0" dirty="0">
                <a:latin typeface="华文中宋" pitchFamily="2" charset="-122"/>
                <a:ea typeface="华文中宋" pitchFamily="2" charset="-122"/>
              </a:rPr>
              <a:t>Economize……</a:t>
            </a: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000" b="1" dirty="0" smtClean="0">
                <a:solidFill>
                  <a:srgbClr val="6600CC"/>
                </a:solidFill>
                <a:ea typeface="华文中宋" pitchFamily="2" charset="-122"/>
              </a:rPr>
              <a:t>  截</a:t>
            </a:r>
            <a:r>
              <a:rPr lang="zh-CN" altLang="en-US" sz="4000" b="1" dirty="0">
                <a:solidFill>
                  <a:srgbClr val="6600CC"/>
                </a:solidFill>
                <a:ea typeface="华文中宋" pitchFamily="2" charset="-122"/>
              </a:rPr>
              <a:t>词检索</a:t>
            </a:r>
            <a:r>
              <a:rPr lang="en-US" altLang="zh-CN" sz="4000" b="1" dirty="0">
                <a:solidFill>
                  <a:srgbClr val="6600CC"/>
                </a:solidFill>
                <a:latin typeface="华文中宋"/>
                <a:ea typeface="华文中宋" pitchFamily="2" charset="-122"/>
              </a:rPr>
              <a:t>——</a:t>
            </a:r>
            <a:r>
              <a:rPr lang="zh-CN" altLang="en-US" sz="4000" b="1" dirty="0">
                <a:solidFill>
                  <a:srgbClr val="6600CC"/>
                </a:solidFill>
                <a:ea typeface="华文中宋" pitchFamily="2" charset="-122"/>
              </a:rPr>
              <a:t>中间截断</a:t>
            </a:r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001000" cy="4751387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zh-CN" sz="1300" b="0">
              <a:solidFill>
                <a:srgbClr val="0000CC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3400">
                <a:latin typeface="华文中宋" pitchFamily="2" charset="-122"/>
                <a:ea typeface="华文中宋" pitchFamily="2" charset="-122"/>
              </a:rPr>
              <a:t>在检索词中间嵌入截断符号，允许检索词中间有若干形式的变化。主要解决一些英美拼写不同，单复数形式不同的词的输入。</a:t>
            </a:r>
          </a:p>
          <a:p>
            <a:pPr>
              <a:buFont typeface="Wingdings" pitchFamily="2" charset="2"/>
              <a:buNone/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    </a:t>
            </a:r>
            <a:r>
              <a:rPr lang="zh-CN" altLang="en-US" sz="2600">
                <a:latin typeface="华文中宋" pitchFamily="2" charset="-122"/>
                <a:ea typeface="华文中宋" pitchFamily="2" charset="-122"/>
              </a:rPr>
              <a:t>如： 输入</a:t>
            </a: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wom </a:t>
            </a:r>
            <a:r>
              <a:rPr lang="en-US" altLang="zh-CN" sz="3400">
                <a:latin typeface="华文中宋" pitchFamily="2" charset="-122"/>
                <a:ea typeface="华文中宋" pitchFamily="2" charset="-122"/>
              </a:rPr>
              <a:t>*</a:t>
            </a: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 n   </a:t>
            </a:r>
            <a:r>
              <a:rPr lang="zh-CN" altLang="en-US" sz="2600">
                <a:latin typeface="华文中宋" pitchFamily="2" charset="-122"/>
                <a:ea typeface="华文中宋" pitchFamily="2" charset="-122"/>
              </a:rPr>
              <a:t>可检出： </a:t>
            </a: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woman</a:t>
            </a:r>
            <a:r>
              <a:rPr lang="zh-CN" altLang="en-US" sz="2600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sz="2600">
                <a:latin typeface="华文中宋" pitchFamily="2" charset="-122"/>
                <a:ea typeface="华文中宋" pitchFamily="2" charset="-122"/>
              </a:rPr>
              <a:t>women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>
                <a:latin typeface="华文中宋" pitchFamily="2" charset="-122"/>
                <a:ea typeface="华文中宋" pitchFamily="2" charset="-122"/>
              </a:rPr>
              <a:t>       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输入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defen </a:t>
            </a:r>
            <a:r>
              <a:rPr lang="en-US" altLang="zh-CN" sz="3000">
                <a:latin typeface="华文中宋" pitchFamily="2" charset="-122"/>
                <a:ea typeface="华文中宋" pitchFamily="2" charset="-122"/>
              </a:rPr>
              <a:t>*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 e   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可检出： 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defence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defense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endParaRPr lang="en-US" altLang="zh-CN" b="1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600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使用截词检索注意事项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993062" cy="4824413"/>
          </a:xfrm>
        </p:spPr>
        <p:txBody>
          <a:bodyPr/>
          <a:lstStyle/>
          <a:p>
            <a:endParaRPr lang="en-US" altLang="zh-CN" sz="280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600">
                <a:latin typeface="华文中宋" pitchFamily="2" charset="-122"/>
                <a:ea typeface="华文中宋" pitchFamily="2" charset="-122"/>
              </a:rPr>
              <a:t>截词运算符  ？ *  在不同数据库中表示的含义不同。</a:t>
            </a:r>
          </a:p>
          <a:p>
            <a:endParaRPr lang="zh-CN" altLang="en-US" sz="360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3600">
                <a:latin typeface="华文中宋" pitchFamily="2" charset="-122"/>
                <a:ea typeface="华文中宋" pitchFamily="2" charset="-122"/>
              </a:rPr>
              <a:t>所截词根不能太短，否则会输出许多无关文献。</a:t>
            </a:r>
          </a:p>
          <a:p>
            <a:endParaRPr lang="en-US" altLang="zh-CN" sz="3600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55675"/>
          </a:xfrm>
        </p:spPr>
        <p:txBody>
          <a:bodyPr/>
          <a:lstStyle/>
          <a:p>
            <a:r>
              <a:rPr lang="zh-CN" altLang="en-US" sz="5000">
                <a:solidFill>
                  <a:srgbClr val="6600CC"/>
                </a:solidFill>
                <a:ea typeface="华文中宋" pitchFamily="2" charset="-122"/>
              </a:rPr>
              <a:t>位置检索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70000"/>
            <a:ext cx="8497887" cy="5327650"/>
          </a:xfrm>
        </p:spPr>
        <p:txBody>
          <a:bodyPr/>
          <a:lstStyle/>
          <a:p>
            <a:pPr>
              <a:lnSpc>
                <a:spcPct val="115000"/>
              </a:lnSpc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位置算符可用来规定检索词之间的位置关系。如：“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GPS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在铁路桥中的应用”，可用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Using of GPS in Railway Bridge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也可用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Using of GPS in Bridge of Railway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来表达</a:t>
            </a:r>
          </a:p>
          <a:p>
            <a:pPr>
              <a:lnSpc>
                <a:spcPct val="115000"/>
              </a:lnSpc>
              <a:buFont typeface="Wingdings" pitchFamily="2" charset="2"/>
              <a:buNone/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   检索式：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GPS AND (Railway (2N)Bridge)</a:t>
            </a:r>
          </a:p>
          <a:p>
            <a:pPr>
              <a:lnSpc>
                <a:spcPct val="115000"/>
              </a:lnSpc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位置算符有：</a:t>
            </a:r>
            <a:r>
              <a:rPr lang="en-US" altLang="zh-CN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WITH</a:t>
            </a:r>
            <a:r>
              <a:rPr lang="zh-CN" altLang="en-US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>
                <a:solidFill>
                  <a:srgbClr val="FF6600"/>
                </a:solidFill>
                <a:latin typeface="华文中宋" pitchFamily="2" charset="-122"/>
                <a:ea typeface="华文中宋" pitchFamily="2" charset="-122"/>
              </a:rPr>
              <a:t>NEAR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ADJ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>
                <a:latin typeface="华文中宋" pitchFamily="2" charset="-122"/>
                <a:ea typeface="华文中宋" pitchFamily="2" charset="-122"/>
              </a:rPr>
              <a:t>SAME</a:t>
            </a:r>
            <a:r>
              <a:rPr lang="zh-CN" altLang="en-US">
                <a:latin typeface="华文中宋" pitchFamily="2" charset="-122"/>
                <a:ea typeface="华文中宋" pitchFamily="2" charset="-122"/>
              </a:rPr>
              <a:t>等</a:t>
            </a:r>
          </a:p>
          <a:p>
            <a:pPr>
              <a:lnSpc>
                <a:spcPct val="115000"/>
              </a:lnSpc>
            </a:pPr>
            <a:r>
              <a:rPr lang="zh-CN" altLang="en-US">
                <a:latin typeface="华文中宋" pitchFamily="2" charset="-122"/>
                <a:ea typeface="华文中宋" pitchFamily="2" charset="-122"/>
              </a:rPr>
              <a:t>位置算符</a:t>
            </a:r>
            <a:r>
              <a:rPr lang="zh-CN" altLang="en-US">
                <a:solidFill>
                  <a:srgbClr val="FF0000"/>
                </a:solidFill>
                <a:latin typeface="华文中宋" pitchFamily="2" charset="-122"/>
                <a:ea typeface="华文中宋" pitchFamily="2" charset="-122"/>
              </a:rPr>
              <a:t>通常只出现在英文数据库中，多用于全文检索。</a:t>
            </a:r>
          </a:p>
          <a:p>
            <a:pPr>
              <a:lnSpc>
                <a:spcPct val="110000"/>
              </a:lnSpc>
              <a:buFont typeface="Wingdings" pitchFamily="2" charset="2"/>
              <a:buNone/>
            </a:pPr>
            <a:endParaRPr lang="en-US" altLang="zh-CN">
              <a:solidFill>
                <a:srgbClr val="FF0000"/>
              </a:solidFill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686800" cy="576262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CN"/>
              <a:t/>
            </a:r>
            <a:br>
              <a:rPr lang="en-US" altLang="zh-CN"/>
            </a:br>
            <a:r>
              <a:rPr lang="zh-CN" altLang="en-US" sz="2900">
                <a:solidFill>
                  <a:srgbClr val="6600CC"/>
                </a:solidFill>
                <a:ea typeface="宋体" pitchFamily="2" charset="-122"/>
              </a:rPr>
              <a:t>各种算符在数据库中的实际应用位置算符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268413"/>
            <a:ext cx="7924800" cy="495300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1</a:t>
            </a:r>
            <a:r>
              <a:rPr lang="zh-CN" altLang="en-US" sz="25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EI</a:t>
            </a:r>
            <a:r>
              <a:rPr lang="zh-CN" altLang="en-US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数据库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NEAR  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表示两个词相邻，前后位置不限（如：</a:t>
            </a: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Bridge   	 NEAR Piling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）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Adj</a:t>
            </a:r>
            <a:r>
              <a:rPr lang="en-US" altLang="zh-CN" sz="25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表示两个词相邻，前后位置固定（如：</a:t>
            </a: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Piling 	 adj Bridge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）</a:t>
            </a: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W/n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   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表示两个词的距离不能超过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n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个单词（如：		 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Piling W/2 Bridge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）</a:t>
            </a: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5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2</a:t>
            </a:r>
            <a:r>
              <a:rPr lang="zh-CN" altLang="en-US" sz="2500">
                <a:solidFill>
                  <a:schemeClr val="hlink"/>
                </a:solidFill>
                <a:latin typeface="宋体" pitchFamily="2" charset="-122"/>
                <a:ea typeface="宋体" pitchFamily="2" charset="-122"/>
              </a:rPr>
              <a:t>）</a:t>
            </a:r>
            <a:r>
              <a:rPr lang="en-US" altLang="zh-CN" sz="250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ISI Proceedings</a:t>
            </a:r>
            <a:r>
              <a:rPr lang="zh-CN" altLang="en-US" sz="250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数据库（现更名为</a:t>
            </a:r>
            <a:r>
              <a:rPr lang="en-US" altLang="zh-CN" sz="250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CPCI</a:t>
            </a:r>
            <a:r>
              <a:rPr lang="zh-CN" altLang="en-US" sz="250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）</a:t>
            </a:r>
            <a:endParaRPr lang="zh-CN" altLang="en-US" sz="2500">
              <a:solidFill>
                <a:schemeClr val="hlink"/>
              </a:solidFill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500">
                <a:solidFill>
                  <a:srgbClr val="FF6600"/>
                </a:solidFill>
                <a:latin typeface="宋体" pitchFamily="2" charset="-122"/>
                <a:ea typeface="宋体" pitchFamily="2" charset="-122"/>
              </a:rPr>
              <a:t>SAME  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同句算符如</a:t>
            </a:r>
            <a:r>
              <a:rPr lang="en-US" altLang="zh-CN" sz="2600">
                <a:latin typeface="宋体" pitchFamily="2" charset="-122"/>
                <a:ea typeface="宋体" pitchFamily="2" charset="-122"/>
              </a:rPr>
              <a:t>women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 same m</a:t>
            </a:r>
            <a:r>
              <a:rPr lang="en-US" altLang="zh-CN" sz="2600">
                <a:latin typeface="宋体" pitchFamily="2" charset="-122"/>
                <a:ea typeface="宋体" pitchFamily="2" charset="-122"/>
              </a:rPr>
              <a:t>ovement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，表示</a:t>
            </a:r>
            <a:r>
              <a:rPr lang="en-US" altLang="zh-CN" sz="2600">
                <a:latin typeface="宋体" pitchFamily="2" charset="-122"/>
                <a:ea typeface="宋体" pitchFamily="2" charset="-122"/>
              </a:rPr>
              <a:t>women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 	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和</a:t>
            </a:r>
            <a:r>
              <a:rPr lang="en-US" altLang="zh-CN" sz="2500">
                <a:latin typeface="宋体" pitchFamily="2" charset="-122"/>
                <a:ea typeface="宋体" pitchFamily="2" charset="-122"/>
              </a:rPr>
              <a:t>m</a:t>
            </a:r>
            <a:r>
              <a:rPr lang="en-US" altLang="zh-CN" sz="2600">
                <a:latin typeface="宋体" pitchFamily="2" charset="-122"/>
                <a:ea typeface="宋体" pitchFamily="2" charset="-122"/>
              </a:rPr>
              <a:t>ovement</a:t>
            </a:r>
            <a:r>
              <a:rPr lang="zh-CN" altLang="en-US" sz="2500">
                <a:latin typeface="宋体" pitchFamily="2" charset="-122"/>
                <a:ea typeface="宋体" pitchFamily="2" charset="-122"/>
              </a:rPr>
              <a:t>出现在同一句子中才符合检索条件。</a:t>
            </a:r>
          </a:p>
          <a:p>
            <a:pPr>
              <a:lnSpc>
                <a:spcPct val="90000"/>
              </a:lnSpc>
            </a:pPr>
            <a:endParaRPr lang="en-US" altLang="zh-CN" sz="25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4" name="Rectangle 6"/>
          <p:cNvSpPr>
            <a:spLocks noGrp="1"/>
          </p:cNvSpPr>
          <p:nvPr>
            <p:ph type="body" idx="4294967295"/>
          </p:nvPr>
        </p:nvSpPr>
        <p:spPr>
          <a:xfrm>
            <a:off x="755650" y="765175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zh-CN" altLang="en-US" sz="3600" b="1" smtClean="0">
                <a:latin typeface="Century Schoolbook" pitchFamily="18" charset="0"/>
                <a:ea typeface="宋体" pitchFamily="2" charset="-122"/>
              </a:rPr>
              <a:t>文献调研在开题与立项中的重要性</a:t>
            </a:r>
          </a:p>
          <a:p>
            <a:pPr>
              <a:buFont typeface="Wingdings" pitchFamily="2" charset="2"/>
              <a:buNone/>
            </a:pPr>
            <a:r>
              <a:rPr lang="zh-CN" altLang="en-US" smtClean="0">
                <a:latin typeface="Century Schoolbook" pitchFamily="18" charset="0"/>
                <a:ea typeface="宋体" pitchFamily="2" charset="-122"/>
              </a:rPr>
              <a:t> </a:t>
            </a:r>
            <a:endParaRPr lang="zh-CN" altLang="en-US" b="1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3200" b="1" smtClean="0">
                <a:latin typeface="Century Schoolbook" pitchFamily="18" charset="0"/>
                <a:ea typeface="宋体" pitchFamily="2" charset="-122"/>
              </a:rPr>
              <a:t>学位论文开题程序：</a:t>
            </a:r>
          </a:p>
          <a:p>
            <a:pPr>
              <a:buFont typeface="Wingdings" pitchFamily="2" charset="2"/>
              <a:buNone/>
            </a:pPr>
            <a:r>
              <a:rPr lang="zh-CN" altLang="en-US" b="1" smtClean="0">
                <a:latin typeface="Century Schoolbook" pitchFamily="18" charset="0"/>
                <a:ea typeface="宋体" pitchFamily="2" charset="-122"/>
              </a:rPr>
              <a:t>   选题            文献调研          提交选题报告</a:t>
            </a:r>
          </a:p>
          <a:p>
            <a:pPr>
              <a:buFont typeface="Wingdings" pitchFamily="2" charset="2"/>
              <a:buNone/>
            </a:pPr>
            <a:endParaRPr lang="zh-CN" altLang="en-US" b="1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3200" b="1" smtClean="0">
                <a:latin typeface="Century Schoolbook" pitchFamily="18" charset="0"/>
                <a:ea typeface="宋体" pitchFamily="2" charset="-122"/>
              </a:rPr>
              <a:t>课题立项程序：</a:t>
            </a:r>
          </a:p>
          <a:p>
            <a:pPr>
              <a:buFont typeface="Wingdings" pitchFamily="2" charset="2"/>
              <a:buNone/>
            </a:pPr>
            <a:r>
              <a:rPr lang="zh-CN" altLang="en-US" b="1" smtClean="0">
                <a:latin typeface="Century Schoolbook" pitchFamily="18" charset="0"/>
                <a:ea typeface="宋体" pitchFamily="2" charset="-122"/>
              </a:rPr>
              <a:t>   选题         文献调研    撰写立项申请     提交申请报告</a:t>
            </a:r>
          </a:p>
        </p:txBody>
      </p:sp>
      <p:sp>
        <p:nvSpPr>
          <p:cNvPr id="83977" name="Line 9"/>
          <p:cNvSpPr>
            <a:spLocks noChangeShapeType="1"/>
          </p:cNvSpPr>
          <p:nvPr/>
        </p:nvSpPr>
        <p:spPr bwMode="auto">
          <a:xfrm>
            <a:off x="1763713" y="4005263"/>
            <a:ext cx="792162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78" name="Line 10"/>
          <p:cNvSpPr>
            <a:spLocks noChangeShapeType="1"/>
          </p:cNvSpPr>
          <p:nvPr/>
        </p:nvSpPr>
        <p:spPr bwMode="auto">
          <a:xfrm>
            <a:off x="3995738" y="2636838"/>
            <a:ext cx="8636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79" name="Line 11"/>
          <p:cNvSpPr>
            <a:spLocks noChangeShapeType="1"/>
          </p:cNvSpPr>
          <p:nvPr/>
        </p:nvSpPr>
        <p:spPr bwMode="auto">
          <a:xfrm>
            <a:off x="3708400" y="4076700"/>
            <a:ext cx="431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80" name="Line 12"/>
          <p:cNvSpPr>
            <a:spLocks noChangeShapeType="1"/>
          </p:cNvSpPr>
          <p:nvPr/>
        </p:nvSpPr>
        <p:spPr bwMode="auto">
          <a:xfrm>
            <a:off x="5867400" y="4076700"/>
            <a:ext cx="433388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82" name="Line 14"/>
          <p:cNvSpPr>
            <a:spLocks noChangeShapeType="1"/>
          </p:cNvSpPr>
          <p:nvPr/>
        </p:nvSpPr>
        <p:spPr bwMode="auto">
          <a:xfrm flipH="1">
            <a:off x="1692275" y="4221163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87" name="Line 19"/>
          <p:cNvSpPr>
            <a:spLocks noChangeShapeType="1"/>
          </p:cNvSpPr>
          <p:nvPr/>
        </p:nvSpPr>
        <p:spPr bwMode="auto">
          <a:xfrm flipH="1">
            <a:off x="1835150" y="2781300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83988" name="Line 20"/>
          <p:cNvSpPr>
            <a:spLocks noChangeShapeType="1"/>
          </p:cNvSpPr>
          <p:nvPr/>
        </p:nvSpPr>
        <p:spPr bwMode="auto">
          <a:xfrm>
            <a:off x="1835150" y="2565400"/>
            <a:ext cx="792163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00034" y="5208588"/>
            <a:ext cx="7980363" cy="6477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zh-CN" altLang="en-US" sz="3600" b="1" dirty="0">
                <a:solidFill>
                  <a:schemeClr val="bg1"/>
                </a:solidFill>
              </a:rPr>
              <a:t>文献调研是各项工作开展的重中之重！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5000" dirty="0">
                <a:solidFill>
                  <a:srgbClr val="6600CC"/>
                </a:solidFill>
                <a:ea typeface="华文中宋" pitchFamily="2" charset="-122"/>
              </a:rPr>
              <a:t>词组检索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412875"/>
            <a:ext cx="7777162" cy="4824413"/>
          </a:xfrm>
        </p:spPr>
        <p:txBody>
          <a:bodyPr/>
          <a:lstStyle/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endParaRPr lang="en-US" altLang="zh-CN" sz="700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zh-CN" altLang="en-US" sz="3500" dirty="0">
                <a:latin typeface="宋体" pitchFamily="2" charset="-122"/>
                <a:ea typeface="宋体" pitchFamily="2" charset="-122"/>
              </a:rPr>
              <a:t>将一个专业词组或短语</a:t>
            </a:r>
            <a:r>
              <a:rPr lang="zh-CN" altLang="en-US" sz="3500" dirty="0" smtClean="0">
                <a:latin typeface="宋体" pitchFamily="2" charset="-122"/>
                <a:ea typeface="宋体" pitchFamily="2" charset="-122"/>
              </a:rPr>
              <a:t>用半角双引号</a:t>
            </a:r>
            <a:r>
              <a:rPr lang="en-US" altLang="zh-CN" sz="3500" dirty="0" smtClean="0">
                <a:latin typeface="宋体" pitchFamily="2" charset="-122"/>
                <a:ea typeface="宋体" pitchFamily="2" charset="-122"/>
              </a:rPr>
              <a:t>""</a:t>
            </a:r>
            <a:r>
              <a:rPr lang="zh-CN" altLang="en-US" sz="3500" dirty="0" smtClean="0">
                <a:latin typeface="宋体" pitchFamily="2" charset="-122"/>
                <a:ea typeface="宋体" pitchFamily="2" charset="-122"/>
              </a:rPr>
              <a:t>括</a:t>
            </a:r>
            <a:r>
              <a:rPr lang="zh-CN" altLang="en-US" sz="3500" dirty="0">
                <a:latin typeface="宋体" pitchFamily="2" charset="-122"/>
                <a:ea typeface="宋体" pitchFamily="2" charset="-122"/>
              </a:rPr>
              <a:t>起来，检索出</a:t>
            </a:r>
            <a:r>
              <a:rPr lang="zh-CN" altLang="en-US" sz="3500" dirty="0" smtClean="0">
                <a:latin typeface="宋体" pitchFamily="2" charset="-122"/>
                <a:ea typeface="宋体" pitchFamily="2" charset="-122"/>
              </a:rPr>
              <a:t>与</a:t>
            </a:r>
            <a:r>
              <a:rPr lang="en-US" altLang="zh-CN" sz="3500" dirty="0" smtClean="0">
                <a:latin typeface="宋体" pitchFamily="2" charset="-122"/>
                <a:ea typeface="宋体" pitchFamily="2" charset="-122"/>
              </a:rPr>
              <a:t>""</a:t>
            </a:r>
            <a:r>
              <a:rPr lang="zh-CN" altLang="en-US" sz="3500" dirty="0" smtClean="0">
                <a:latin typeface="宋体" pitchFamily="2" charset="-122"/>
                <a:ea typeface="宋体" pitchFamily="2" charset="-122"/>
              </a:rPr>
              <a:t>内</a:t>
            </a:r>
            <a:r>
              <a:rPr lang="zh-CN" altLang="en-US" sz="3500" dirty="0">
                <a:latin typeface="宋体" pitchFamily="2" charset="-122"/>
                <a:ea typeface="宋体" pitchFamily="2" charset="-122"/>
              </a:rPr>
              <a:t>形式完全相同的的短语，以提高检索的精确度。</a:t>
            </a:r>
            <a:r>
              <a:rPr lang="zh-CN" altLang="en-US" sz="2600" dirty="0">
                <a:latin typeface="宋体" pitchFamily="2" charset="-122"/>
                <a:ea typeface="宋体" pitchFamily="2" charset="-122"/>
              </a:rPr>
              <a:t/>
            </a:r>
            <a:br>
              <a:rPr lang="zh-CN" altLang="en-US" sz="2600" dirty="0">
                <a:latin typeface="宋体" pitchFamily="2" charset="-122"/>
                <a:ea typeface="宋体" pitchFamily="2" charset="-122"/>
              </a:rPr>
            </a:br>
            <a:endParaRPr lang="zh-CN" altLang="en-US" sz="2000" dirty="0">
              <a:latin typeface="宋体" pitchFamily="2" charset="-122"/>
              <a:ea typeface="宋体" pitchFamily="2" charset="-122"/>
            </a:endParaRP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例：“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Global Positioning System”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		(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全球定位系统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  <a:latin typeface="宋体" pitchFamily="2" charset="-122"/>
                <a:ea typeface="宋体" pitchFamily="2" charset="-122"/>
              </a:rPr>
              <a:t>)</a:t>
            </a:r>
          </a:p>
          <a:p>
            <a:pPr marL="0" indent="0">
              <a:lnSpc>
                <a:spcPct val="120000"/>
              </a:lnSpc>
              <a:buFont typeface="Wingdings" pitchFamily="2" charset="2"/>
              <a:buNone/>
            </a:pPr>
            <a:r>
              <a:rPr lang="en-US" altLang="zh-CN" sz="2000" dirty="0">
                <a:latin typeface="宋体" pitchFamily="2" charset="-122"/>
                <a:ea typeface="宋体" pitchFamily="2" charset="-122"/>
              </a:rPr>
              <a:t>     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33375"/>
            <a:ext cx="8229600" cy="955675"/>
          </a:xfrm>
        </p:spPr>
        <p:txBody>
          <a:bodyPr/>
          <a:lstStyle/>
          <a:p>
            <a:pPr algn="ctr"/>
            <a:r>
              <a:rPr lang="zh-CN" altLang="en-US" sz="5000">
                <a:solidFill>
                  <a:srgbClr val="3333FF"/>
                </a:solidFill>
                <a:ea typeface="宋体" pitchFamily="2" charset="-122"/>
              </a:rPr>
              <a:t>各种检索算符的灵活应用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412875"/>
            <a:ext cx="8642350" cy="4824413"/>
          </a:xfrm>
        </p:spPr>
        <p:txBody>
          <a:bodyPr/>
          <a:lstStyle/>
          <a:p>
            <a:r>
              <a:rPr lang="zh-CN" altLang="en-US" sz="3800" b="0">
                <a:latin typeface="华文中宋" pitchFamily="2" charset="-122"/>
                <a:ea typeface="华文中宋" pitchFamily="2" charset="-122"/>
              </a:rPr>
              <a:t>课题：在</a:t>
            </a:r>
            <a:r>
              <a:rPr lang="en-US" altLang="zh-CN" sz="3800" b="0">
                <a:latin typeface="华文中宋" pitchFamily="2" charset="-122"/>
                <a:ea typeface="华文中宋" pitchFamily="2" charset="-122"/>
              </a:rPr>
              <a:t>SCIE</a:t>
            </a:r>
            <a:r>
              <a:rPr lang="zh-CN" altLang="en-US" sz="3800" b="0">
                <a:latin typeface="华文中宋" pitchFamily="2" charset="-122"/>
                <a:ea typeface="华文中宋" pitchFamily="2" charset="-122"/>
              </a:rPr>
              <a:t>数据库中查找“发育调控基因的表达活性研究”</a:t>
            </a:r>
          </a:p>
          <a:p>
            <a:pPr>
              <a:buFont typeface="Wingdings" pitchFamily="2" charset="2"/>
              <a:buNone/>
            </a:pPr>
            <a:endParaRPr lang="zh-CN" altLang="en-US" sz="800" b="0"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b="0">
                <a:latin typeface="华文中宋" pitchFamily="2" charset="-122"/>
                <a:ea typeface="华文中宋" pitchFamily="2" charset="-122"/>
              </a:rPr>
              <a:t>  发育调控基因：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developmentally regulated genes</a:t>
            </a:r>
            <a:r>
              <a:rPr lang="en-US" altLang="zh-CN" b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0">
                <a:latin typeface="华文中宋" pitchFamily="2" charset="-122"/>
                <a:ea typeface="华文中宋" pitchFamily="2" charset="-122"/>
              </a:rPr>
              <a:t>、 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functional gene</a:t>
            </a:r>
            <a:r>
              <a:rPr lang="en-US" altLang="zh-CN" b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zh-CN" altLang="en-US" b="0">
                <a:latin typeface="华文中宋" pitchFamily="2" charset="-122"/>
                <a:ea typeface="华文中宋" pitchFamily="2" charset="-122"/>
              </a:rPr>
              <a:t>、 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expressed genes</a:t>
            </a:r>
          </a:p>
          <a:p>
            <a:pPr>
              <a:buFont typeface="Wingdings" pitchFamily="2" charset="2"/>
              <a:buNone/>
            </a:pPr>
            <a:endParaRPr lang="en-US" altLang="zh-CN" sz="1000" b="0">
              <a:solidFill>
                <a:srgbClr val="FF9900"/>
              </a:solidFill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b="0">
                <a:latin typeface="华文中宋" pitchFamily="2" charset="-122"/>
                <a:ea typeface="华文中宋" pitchFamily="2" charset="-122"/>
              </a:rPr>
              <a:t>  </a:t>
            </a:r>
            <a:r>
              <a:rPr lang="zh-CN" altLang="en-US" b="0">
                <a:latin typeface="华文中宋" pitchFamily="2" charset="-122"/>
                <a:ea typeface="华文中宋" pitchFamily="2" charset="-122"/>
              </a:rPr>
              <a:t>表达活性：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activity</a:t>
            </a:r>
            <a:r>
              <a:rPr lang="zh-CN" altLang="en-US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activities</a:t>
            </a:r>
            <a:r>
              <a:rPr lang="zh-CN" altLang="en-US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active</a:t>
            </a:r>
            <a:r>
              <a:rPr lang="zh-CN" altLang="en-US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activated</a:t>
            </a:r>
            <a:r>
              <a:rPr lang="zh-CN" altLang="en-US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、</a:t>
            </a:r>
            <a:r>
              <a:rPr lang="en-US" altLang="zh-CN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activation</a:t>
            </a:r>
            <a:r>
              <a:rPr lang="zh-CN" altLang="en-US" b="0">
                <a:solidFill>
                  <a:srgbClr val="FF9900"/>
                </a:solidFill>
                <a:latin typeface="华文中宋" pitchFamily="2" charset="-122"/>
                <a:ea typeface="华文中宋" pitchFamily="2" charset="-122"/>
              </a:rPr>
              <a:t>、、、、、、</a:t>
            </a:r>
            <a:endParaRPr lang="zh-CN" altLang="en-US" b="0">
              <a:latin typeface="华文中宋" pitchFamily="2" charset="-122"/>
              <a:ea typeface="华文中宋" pitchFamily="2" charset="-122"/>
            </a:endParaRPr>
          </a:p>
          <a:p>
            <a:endParaRPr lang="en-US" altLang="zh-C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620713"/>
            <a:ext cx="8642350" cy="48244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en-US" altLang="zh-CN" sz="3800" b="0" dirty="0"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sz="4000" b="0" dirty="0" smtClean="0">
                <a:latin typeface="华文中宋" pitchFamily="2" charset="-122"/>
                <a:ea typeface="华文中宋" pitchFamily="2" charset="-122"/>
              </a:rPr>
              <a:t>检索</a:t>
            </a:r>
            <a:r>
              <a:rPr lang="zh-CN" altLang="en-US" sz="4000" b="0" dirty="0">
                <a:latin typeface="华文中宋" pitchFamily="2" charset="-122"/>
                <a:ea typeface="华文中宋" pitchFamily="2" charset="-122"/>
              </a:rPr>
              <a:t>式：</a:t>
            </a:r>
          </a:p>
          <a:p>
            <a:pPr>
              <a:buNone/>
            </a:pP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("developmentally regulated genes" 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OR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 "functional gene" 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OR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"</a:t>
            </a:r>
          </a:p>
          <a:p>
            <a:pPr>
              <a:buNone/>
            </a:pP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expressed 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genes") </a:t>
            </a:r>
            <a:r>
              <a:rPr lang="en-US" altLang="zh-CN" sz="40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AND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 </a:t>
            </a:r>
            <a:r>
              <a:rPr lang="en-US" altLang="zh-CN" sz="4000" dirty="0" err="1" smtClean="0">
                <a:latin typeface="华文中宋" pitchFamily="2" charset="-122"/>
                <a:ea typeface="华文中宋" pitchFamily="2" charset="-122"/>
              </a:rPr>
              <a:t>activ</a:t>
            </a:r>
            <a:r>
              <a:rPr lang="en-US" altLang="zh-CN" sz="4000" dirty="0" smtClean="0">
                <a:latin typeface="华文中宋" pitchFamily="2" charset="-122"/>
                <a:ea typeface="华文中宋" pitchFamily="2" charset="-122"/>
              </a:rPr>
              <a:t>*</a:t>
            </a:r>
          </a:p>
          <a:p>
            <a:pPr>
              <a:buNone/>
            </a:pPr>
            <a:endParaRPr lang="en-US" altLang="zh-CN" sz="4000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en-US" sz="4000" dirty="0" smtClean="0">
                <a:solidFill>
                  <a:schemeClr val="accent1">
                    <a:lumMod val="75000"/>
                  </a:schemeClr>
                </a:solidFill>
                <a:latin typeface="华文中宋" pitchFamily="2" charset="-122"/>
                <a:ea typeface="华文中宋" pitchFamily="2" charset="-122"/>
              </a:rPr>
              <a:t>演示</a:t>
            </a:r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563563"/>
            <a:ext cx="8134350" cy="99377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000">
                <a:solidFill>
                  <a:srgbClr val="6600CC"/>
                </a:solidFill>
                <a:ea typeface="华文中宋" pitchFamily="2" charset="-122"/>
              </a:rPr>
              <a:t>检索策略的制定</a:t>
            </a:r>
            <a:r>
              <a:rPr lang="zh-CN" altLang="en-US" sz="5000"/>
              <a:t/>
            </a:r>
            <a:br>
              <a:rPr lang="zh-CN" altLang="en-US" sz="5000"/>
            </a:br>
            <a:r>
              <a:rPr lang="zh-CN" altLang="en-US"/>
              <a:t>　　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96975"/>
            <a:ext cx="8394700" cy="5040313"/>
          </a:xfrm>
        </p:spPr>
        <p:txBody>
          <a:bodyPr/>
          <a:lstStyle/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确定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学科范畴，选择数据库（</a:t>
            </a:r>
            <a:r>
              <a:rPr lang="zh-CN" altLang="zh-CN" sz="2400" dirty="0">
                <a:latin typeface="宋体" pitchFamily="2" charset="-122"/>
                <a:ea typeface="宋体" pitchFamily="2" charset="-122"/>
              </a:rPr>
              <a:t>注意数据库所收录文献的学科、文献类型、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回溯</a:t>
            </a:r>
            <a:r>
              <a:rPr lang="zh-CN" altLang="zh-CN" sz="2400" dirty="0">
                <a:latin typeface="宋体" pitchFamily="2" charset="-122"/>
                <a:ea typeface="宋体" pitchFamily="2" charset="-122"/>
              </a:rPr>
              <a:t>年代、语种</a:t>
            </a: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、更新频率</a:t>
            </a:r>
            <a:r>
              <a:rPr lang="zh-CN" altLang="zh-CN" sz="2400" dirty="0">
                <a:latin typeface="宋体" pitchFamily="2" charset="-122"/>
                <a:ea typeface="宋体" pitchFamily="2" charset="-122"/>
              </a:rPr>
              <a:t>等 </a:t>
            </a:r>
            <a:r>
              <a:rPr lang="zh-CN" altLang="en-US" sz="2400" dirty="0" smtClean="0">
                <a:latin typeface="宋体" pitchFamily="2" charset="-122"/>
                <a:ea typeface="宋体" pitchFamily="2" charset="-122"/>
              </a:rPr>
              <a:t>）</a:t>
            </a:r>
            <a:endParaRPr lang="en-US" altLang="zh-CN" sz="2400" dirty="0" smtClean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en-US" altLang="zh-CN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dirty="0" smtClean="0">
                <a:latin typeface="宋体" pitchFamily="2" charset="-122"/>
                <a:ea typeface="宋体" pitchFamily="2" charset="-122"/>
              </a:rPr>
              <a:t>分析检索主题，根据检索要求确定检索词（俗称关键词）</a:t>
            </a:r>
            <a:endParaRPr lang="zh-CN" altLang="en-US" sz="2400" dirty="0">
              <a:latin typeface="宋体" pitchFamily="2" charset="-122"/>
              <a:ea typeface="宋体" pitchFamily="2" charset="-122"/>
            </a:endParaRPr>
          </a:p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选择检索字段（您所输入的检索词出现的位置，如：篇名、作者、摘要、作者单位等）</a:t>
            </a:r>
          </a:p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限定检索条件（如年代、学科、文献类型、语种等）</a:t>
            </a:r>
          </a:p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正确应用各种算符</a:t>
            </a:r>
          </a:p>
          <a:p>
            <a:pPr>
              <a:lnSpc>
                <a:spcPct val="130000"/>
              </a:lnSpc>
              <a:buClr>
                <a:srgbClr val="993366"/>
              </a:buClr>
              <a:buSzPct val="120000"/>
              <a:buFont typeface="Wingdings" pitchFamily="2" charset="2"/>
              <a:buChar char="ü"/>
            </a:pPr>
            <a:r>
              <a:rPr lang="zh-CN" altLang="en-US" sz="2400" dirty="0">
                <a:latin typeface="宋体" pitchFamily="2" charset="-122"/>
                <a:ea typeface="宋体" pitchFamily="2" charset="-122"/>
              </a:rPr>
              <a:t>根据检索结果对上面的检索步骤进行调整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1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476250"/>
            <a:ext cx="8134350" cy="841375"/>
          </a:xfrm>
        </p:spPr>
        <p:txBody>
          <a:bodyPr/>
          <a:lstStyle/>
          <a:p>
            <a:pPr algn="ctr"/>
            <a:r>
              <a:rPr lang="zh-CN" altLang="en-US" sz="4500">
                <a:solidFill>
                  <a:srgbClr val="6600CC"/>
                </a:solidFill>
                <a:ea typeface="华文中宋" pitchFamily="2" charset="-122"/>
              </a:rPr>
              <a:t>检索结果的评价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12875"/>
            <a:ext cx="7053262" cy="4391025"/>
          </a:xfrm>
        </p:spPr>
        <p:txBody>
          <a:bodyPr/>
          <a:lstStyle/>
          <a:p>
            <a:pPr>
              <a:lnSpc>
                <a:spcPct val="130000"/>
              </a:lnSpc>
              <a:tabLst>
                <a:tab pos="952500" algn="l"/>
              </a:tabLst>
            </a:pPr>
            <a:r>
              <a:rPr lang="zh-CN" altLang="en-US">
                <a:latin typeface="宋体" pitchFamily="2" charset="-122"/>
                <a:ea typeface="宋体" pitchFamily="2" charset="-122"/>
              </a:rPr>
              <a:t>在得到检索结果后，可能会出现以下两 种让人不太满意的情况：</a:t>
            </a:r>
          </a:p>
          <a:p>
            <a:pPr>
              <a:lnSpc>
                <a:spcPct val="130000"/>
              </a:lnSpc>
              <a:buFont typeface="Wingdings" pitchFamily="2" charset="2"/>
              <a:buNone/>
              <a:tabLst>
                <a:tab pos="952500" algn="l"/>
              </a:tabLst>
            </a:pPr>
            <a:endParaRPr lang="zh-CN" altLang="en-US" sz="900">
              <a:latin typeface="宋体" pitchFamily="2" charset="-122"/>
              <a:ea typeface="宋体" pitchFamily="2" charset="-122"/>
            </a:endParaRPr>
          </a:p>
          <a:p>
            <a:pPr lvl="1" indent="14288">
              <a:lnSpc>
                <a:spcPct val="130000"/>
              </a:lnSpc>
              <a:buFontTx/>
              <a:buBlip>
                <a:blip r:embed="rId2"/>
              </a:buBlip>
              <a:tabLst>
                <a:tab pos="952500" algn="l"/>
              </a:tabLst>
            </a:pPr>
            <a:r>
              <a:rPr lang="zh-CN" altLang="en-US" sz="3000" b="1">
                <a:solidFill>
                  <a:schemeClr val="accent1"/>
                </a:solidFill>
                <a:latin typeface="宋体" pitchFamily="2" charset="-122"/>
                <a:ea typeface="宋体" pitchFamily="2" charset="-122"/>
              </a:rPr>
              <a:t> 检索结果过少，漏掉了相关文献</a:t>
            </a:r>
          </a:p>
          <a:p>
            <a:pPr lvl="1" indent="14288">
              <a:lnSpc>
                <a:spcPct val="130000"/>
              </a:lnSpc>
              <a:buFontTx/>
              <a:buBlip>
                <a:blip r:embed="rId2"/>
              </a:buBlip>
              <a:tabLst>
                <a:tab pos="952500" algn="l"/>
              </a:tabLst>
            </a:pPr>
            <a:r>
              <a:rPr lang="zh-CN" altLang="en-US" sz="3000" b="1">
                <a:solidFill>
                  <a:schemeClr val="accent1"/>
                </a:solidFill>
                <a:latin typeface="宋体" pitchFamily="2" charset="-122"/>
                <a:ea typeface="宋体" pitchFamily="2" charset="-122"/>
              </a:rPr>
              <a:t> 检索结果过多，很多文献不相关</a:t>
            </a:r>
          </a:p>
          <a:p>
            <a:pPr>
              <a:buFont typeface="Wingdings" pitchFamily="2" charset="2"/>
              <a:buNone/>
              <a:tabLst>
                <a:tab pos="952500" algn="l"/>
              </a:tabLst>
            </a:pPr>
            <a:endParaRPr lang="en-US" altLang="zh-CN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928670"/>
            <a:ext cx="8208963" cy="5256212"/>
          </a:xfrm>
        </p:spPr>
        <p:txBody>
          <a:bodyPr/>
          <a:lstStyle/>
          <a:p>
            <a:pPr algn="ctr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9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检索结果过少，漏掉了相关文献</a:t>
            </a:r>
          </a:p>
          <a:p>
            <a:pPr algn="ctr">
              <a:lnSpc>
                <a:spcPct val="120000"/>
              </a:lnSpc>
              <a:buFont typeface="Wingdings" pitchFamily="2" charset="2"/>
              <a:buNone/>
            </a:pPr>
            <a:endParaRPr lang="zh-CN" altLang="en-US" sz="500" dirty="0">
              <a:solidFill>
                <a:srgbClr val="0000CC"/>
              </a:solidFill>
              <a:latin typeface="宋体" pitchFamily="2" charset="-122"/>
              <a:ea typeface="宋体" pitchFamily="2" charset="-122"/>
            </a:endParaRP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sz="2200" b="1" dirty="0">
                <a:latin typeface="宋体" pitchFamily="2" charset="-122"/>
                <a:ea typeface="宋体" pitchFamily="2" charset="-122"/>
              </a:rPr>
              <a:t>放宽检索要求，提高检全率：</a:t>
            </a:r>
          </a:p>
          <a:p>
            <a:pPr lvl="1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放宽检索范围：学科领域、时间、文章类型，关键词出现的字段等；</a:t>
            </a:r>
          </a:p>
          <a:p>
            <a:pPr lvl="1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将描述检索主题的词想全，包括同义词、近义词、缩写形式、上位词；</a:t>
            </a:r>
          </a:p>
          <a:p>
            <a:pPr lvl="1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使用单词的单数检索，可以检索到大多数单词单数、复数和所有格，不规则单词除外；</a:t>
            </a:r>
          </a:p>
          <a:p>
            <a:pPr lvl="1">
              <a:buFont typeface="Wingdings" pitchFamily="2" charset="2"/>
              <a:buNone/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     如：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city 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可以检索出 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city  cities  city’s  cities’</a:t>
            </a:r>
          </a:p>
          <a:p>
            <a:pPr lvl="1"/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减少用“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AND”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或“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NOT”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算符联结，增加用“</a:t>
            </a:r>
            <a:r>
              <a:rPr lang="en-US" altLang="zh-CN" sz="2000" b="1" dirty="0">
                <a:latin typeface="宋体" pitchFamily="2" charset="-122"/>
                <a:ea typeface="宋体" pitchFamily="2" charset="-122"/>
              </a:rPr>
              <a:t>OR”</a:t>
            </a: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联结检索词；</a:t>
            </a:r>
          </a:p>
          <a:p>
            <a:pPr lvl="1">
              <a:lnSpc>
                <a:spcPct val="110000"/>
              </a:lnSpc>
            </a:pPr>
            <a:r>
              <a:rPr lang="zh-CN" altLang="en-US" sz="2000" b="1" dirty="0">
                <a:latin typeface="宋体" pitchFamily="2" charset="-122"/>
                <a:ea typeface="宋体" pitchFamily="2" charset="-122"/>
              </a:rPr>
              <a:t>采用截词检索、模糊检索法等；</a:t>
            </a:r>
          </a:p>
          <a:p>
            <a:pPr>
              <a:buFont typeface="Wingdings" pitchFamily="2" charset="2"/>
              <a:buNone/>
            </a:pPr>
            <a:endParaRPr lang="en-US" altLang="zh-CN" sz="1900" dirty="0">
              <a:latin typeface="宋体" pitchFamily="2" charset="-122"/>
              <a:ea typeface="宋体" pitchFamily="2" charset="-122"/>
            </a:endParaRP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0034" y="1000108"/>
            <a:ext cx="7993062" cy="4467225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zh-CN" altLang="en-US" sz="3300" dirty="0">
                <a:solidFill>
                  <a:srgbClr val="FF00FF"/>
                </a:solidFill>
                <a:latin typeface="宋体" pitchFamily="2" charset="-122"/>
                <a:ea typeface="宋体" pitchFamily="2" charset="-122"/>
              </a:rPr>
              <a:t>检索结果过多，很多文献不相关</a:t>
            </a:r>
          </a:p>
          <a:p>
            <a:pPr lvl="1">
              <a:lnSpc>
                <a:spcPct val="120000"/>
              </a:lnSpc>
              <a:buFont typeface="Wingdings" pitchFamily="2" charset="2"/>
              <a:buNone/>
            </a:pPr>
            <a:r>
              <a:rPr lang="zh-CN" altLang="en-US" b="1" dirty="0">
                <a:latin typeface="宋体" pitchFamily="2" charset="-122"/>
                <a:ea typeface="宋体" pitchFamily="2" charset="-122"/>
              </a:rPr>
              <a:t>进一步限定检索，提高检准率：</a:t>
            </a:r>
          </a:p>
          <a:p>
            <a:pPr lvl="1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严格限定检索范围：学科领域、时间、文章类型，关键词出现的字段等；</a:t>
            </a: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选择与检索主题密切相关的词和专业术语；</a:t>
            </a: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避免使用过于宽泛的词汇；</a:t>
            </a: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使用词组检索或位置检索；</a:t>
            </a:r>
          </a:p>
          <a:p>
            <a:pPr lvl="1">
              <a:lnSpc>
                <a:spcPct val="120000"/>
              </a:lnSpc>
            </a:pP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在检索结果的基础上进行二次检索；</a:t>
            </a:r>
          </a:p>
          <a:p>
            <a:pPr lvl="1"/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增加用“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AND”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或“</a:t>
            </a:r>
            <a:r>
              <a:rPr lang="en-US" altLang="zh-CN" sz="2400" b="1" dirty="0">
                <a:latin typeface="宋体" pitchFamily="2" charset="-122"/>
                <a:ea typeface="宋体" pitchFamily="2" charset="-122"/>
              </a:rPr>
              <a:t>NOT”</a:t>
            </a:r>
            <a:r>
              <a:rPr lang="zh-CN" altLang="en-US" sz="2400" b="1" dirty="0">
                <a:latin typeface="宋体" pitchFamily="2" charset="-122"/>
                <a:ea typeface="宋体" pitchFamily="2" charset="-122"/>
              </a:rPr>
              <a:t>算符联结</a:t>
            </a:r>
          </a:p>
          <a:p>
            <a:pPr lvl="1">
              <a:buFont typeface="Wingdings" pitchFamily="2" charset="2"/>
              <a:buNone/>
            </a:pPr>
            <a:endParaRPr lang="zh-CN" altLang="en-US" sz="2400" b="1" dirty="0">
              <a:latin typeface="宋体" pitchFamily="2" charset="-122"/>
              <a:ea typeface="宋体" pitchFamily="2" charset="-122"/>
            </a:endParaRPr>
          </a:p>
          <a:p>
            <a:endParaRPr lang="en-US" altLang="zh-CN" dirty="0"/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6000" cap="none" dirty="0" smtClean="0">
                <a:solidFill>
                  <a:schemeClr val="accent1"/>
                </a:solidFill>
                <a:latin typeface="Century Schoolbook" pitchFamily="18" charset="0"/>
                <a:ea typeface="华文楷体" pitchFamily="2" charset="-122"/>
              </a:rPr>
              <a:t>本讲内容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文献调研概述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文献调研的方法</a:t>
            </a:r>
            <a:r>
              <a:rPr lang="zh-CN" altLang="en-US" dirty="0" smtClean="0">
                <a:latin typeface="Century Schoolbook" pitchFamily="18" charset="0"/>
                <a:ea typeface="宋体" pitchFamily="2" charset="-122"/>
              </a:rPr>
              <a:t> </a:t>
            </a:r>
            <a:endParaRPr lang="zh-CN" altLang="en-US" sz="5000" b="1" dirty="0" smtClean="0">
              <a:latin typeface="Century Schoolbook" pitchFamily="18" charset="0"/>
              <a:ea typeface="宋体" pitchFamily="2" charset="-122"/>
            </a:endParaRP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文献的阅读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实例演示</a:t>
            </a:r>
          </a:p>
          <a:p>
            <a:endParaRPr lang="zh-CN" altLang="en-US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5000" b="1" cap="none" dirty="0" smtClean="0">
                <a:latin typeface="宋体" pitchFamily="2" charset="-122"/>
                <a:ea typeface="宋体" pitchFamily="2" charset="-122"/>
              </a:rPr>
              <a:t>文献的阅读 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>
          <a:xfrm>
            <a:off x="428596" y="1714489"/>
            <a:ext cx="7643813" cy="4643470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先看综述性论文，再看研究论文；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先看文摘，再看全文；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注重学位论文的检索和阅读；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利用会议论文数据库、学会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/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协会网站 ；    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和专业论坛查找最新会议文献；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注重专利文献检索；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跟踪名家学术专著；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阅读期刊，重点看核心期刊；</a:t>
            </a:r>
          </a:p>
          <a:p>
            <a:pPr>
              <a:buSzPct val="100000"/>
              <a:buNone/>
            </a:pPr>
            <a:r>
              <a:rPr lang="zh-CN" altLang="en-US" sz="2000" dirty="0" smtClean="0">
                <a:latin typeface="Century Schoolbook" pitchFamily="18" charset="0"/>
                <a:ea typeface="宋体" pitchFamily="2" charset="-122"/>
              </a:rPr>
              <a:t/>
            </a:r>
            <a:br>
              <a:rPr lang="zh-CN" altLang="en-US" sz="2000" dirty="0" smtClean="0">
                <a:latin typeface="Century Schoolbook" pitchFamily="18" charset="0"/>
                <a:ea typeface="宋体" pitchFamily="2" charset="-122"/>
              </a:rPr>
            </a:br>
            <a:endParaRPr lang="zh-CN" altLang="en-US" sz="2000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5000" b="1" cap="none" dirty="0" smtClean="0">
                <a:latin typeface="宋体" pitchFamily="2" charset="-122"/>
                <a:ea typeface="宋体" pitchFamily="2" charset="-122"/>
              </a:rPr>
              <a:t>文献的阅读 </a:t>
            </a:r>
          </a:p>
        </p:txBody>
      </p:sp>
      <p:sp>
        <p:nvSpPr>
          <p:cNvPr id="122883" name="Rectangle 3"/>
          <p:cNvSpPr>
            <a:spLocks noGrp="1"/>
          </p:cNvSpPr>
          <p:nvPr>
            <p:ph type="body" idx="4294967295"/>
          </p:nvPr>
        </p:nvSpPr>
        <p:spPr>
          <a:xfrm>
            <a:off x="500034" y="1643050"/>
            <a:ext cx="7786742" cy="4873625"/>
          </a:xfrm>
        </p:spPr>
        <p:txBody>
          <a:bodyPr/>
          <a:lstStyle/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留意检索结果中相关文献的作者和机构，可与研究方向相同的学者联系，展开讨论；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留意检索结果的参考文献和被引文献；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 应用 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hlinkClick r:id="rId2"/>
              </a:rPr>
              <a:t>Web of Science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en-US" altLang="zh-CN" sz="3000" b="1" dirty="0" err="1" smtClean="0">
                <a:latin typeface="宋体" pitchFamily="2" charset="-122"/>
                <a:ea typeface="宋体" pitchFamily="2" charset="-122"/>
                <a:hlinkClick r:id="rId3"/>
              </a:rPr>
              <a:t>Ei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  <a:hlinkClick r:id="rId3"/>
              </a:rPr>
              <a:t> </a:t>
            </a:r>
            <a:r>
              <a:rPr lang="en-US" altLang="zh-CN" sz="3000" b="1" dirty="0" err="1" smtClean="0">
                <a:latin typeface="宋体" pitchFamily="2" charset="-122"/>
                <a:ea typeface="宋体" pitchFamily="2" charset="-122"/>
                <a:hlinkClick r:id="rId3"/>
              </a:rPr>
              <a:t>Compendex</a:t>
            </a:r>
            <a:r>
              <a:rPr lang="en-US" altLang="zh-CN" sz="3000" b="1" dirty="0" smtClean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的数据库分析功能；</a:t>
            </a:r>
            <a:endParaRPr lang="en-US" altLang="zh-CN" sz="3000" b="1" dirty="0" smtClean="0">
              <a:latin typeface="宋体" pitchFamily="2" charset="-122"/>
              <a:ea typeface="宋体" pitchFamily="2" charset="-122"/>
            </a:endParaRPr>
          </a:p>
          <a:p>
            <a:pPr>
              <a:buSzPct val="100000"/>
              <a:buFont typeface="Wingdings" pitchFamily="2" charset="2"/>
              <a:buChar char="ü"/>
            </a:pPr>
            <a:r>
              <a:rPr lang="zh-CN" altLang="en-US" sz="3000" b="1" dirty="0" smtClean="0">
                <a:latin typeface="宋体" pitchFamily="2" charset="-122"/>
                <a:ea typeface="宋体" pitchFamily="2" charset="-122"/>
              </a:rPr>
              <a:t>阅读高被引文献；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6000" cap="none" dirty="0" smtClean="0">
                <a:solidFill>
                  <a:schemeClr val="accent1"/>
                </a:solidFill>
                <a:latin typeface="Century Schoolbook" pitchFamily="18" charset="0"/>
                <a:ea typeface="华文楷体" pitchFamily="2" charset="-122"/>
              </a:rPr>
              <a:t>本讲内容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文献调研概述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文献调研的方法</a:t>
            </a:r>
            <a:r>
              <a:rPr lang="zh-CN" altLang="en-US" dirty="0" smtClean="0">
                <a:latin typeface="Century Schoolbook" pitchFamily="18" charset="0"/>
                <a:ea typeface="宋体" pitchFamily="2" charset="-122"/>
              </a:rPr>
              <a:t> </a:t>
            </a:r>
            <a:endParaRPr lang="zh-CN" altLang="en-US" sz="5000" b="1" dirty="0" smtClean="0">
              <a:latin typeface="Century Schoolbook" pitchFamily="18" charset="0"/>
              <a:ea typeface="宋体" pitchFamily="2" charset="-122"/>
            </a:endParaRP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文献的阅读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实例演示</a:t>
            </a:r>
          </a:p>
          <a:p>
            <a:endParaRPr lang="zh-CN" altLang="en-US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zh-CN" altLang="en-US" sz="5000" b="1" cap="none" dirty="0" smtClean="0">
                <a:latin typeface="宋体" pitchFamily="2" charset="-122"/>
                <a:ea typeface="宋体" pitchFamily="2" charset="-122"/>
              </a:rPr>
              <a:t>文献的阅读 </a:t>
            </a:r>
          </a:p>
        </p:txBody>
      </p:sp>
      <p:sp>
        <p:nvSpPr>
          <p:cNvPr id="14339" name="内容占位符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altLang="zh-CN" b="1" dirty="0" smtClean="0">
                <a:latin typeface="Century Schoolbook" pitchFamily="18" charset="0"/>
                <a:ea typeface="宋体" pitchFamily="2" charset="-122"/>
              </a:rPr>
              <a:t>1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、阅读量（</a:t>
            </a:r>
            <a:r>
              <a:rPr lang="zh-CN" altLang="en-US" sz="2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仅供参考，特指毕业论文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）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dirty="0" smtClean="0">
                <a:latin typeface="Century Schoolbook" pitchFamily="18" charset="0"/>
                <a:ea typeface="宋体" pitchFamily="2" charset="-122"/>
              </a:rPr>
              <a:t>      </a:t>
            </a:r>
            <a:r>
              <a:rPr lang="zh-CN" altLang="zh-CN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要求</a:t>
            </a:r>
            <a:r>
              <a:rPr lang="zh-CN" altLang="en-US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：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硕士生至少真正阅读</a:t>
            </a:r>
            <a:r>
              <a:rPr lang="en-US" altLang="zh-CN" sz="2500" dirty="0" smtClean="0">
                <a:latin typeface="华文楷体" pitchFamily="2" charset="-122"/>
                <a:ea typeface="华文楷体" pitchFamily="2" charset="-122"/>
              </a:rPr>
              <a:t>50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～</a:t>
            </a:r>
            <a:r>
              <a:rPr lang="en-US" altLang="zh-CN" sz="2500" dirty="0" smtClean="0">
                <a:latin typeface="华文楷体" pitchFamily="2" charset="-122"/>
                <a:ea typeface="华文楷体" pitchFamily="2" charset="-122"/>
              </a:rPr>
              <a:t>100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篇文献</a:t>
            </a:r>
            <a:endParaRPr lang="en-US" altLang="zh-CN" sz="25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500" dirty="0" smtClean="0">
                <a:latin typeface="华文楷体" pitchFamily="2" charset="-122"/>
                <a:ea typeface="华文楷体" pitchFamily="2" charset="-122"/>
              </a:rPr>
              <a:t>                   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博士生至少真正阅读</a:t>
            </a:r>
            <a:r>
              <a:rPr lang="en-US" altLang="zh-CN" sz="2500" dirty="0" smtClean="0">
                <a:latin typeface="华文楷体" pitchFamily="2" charset="-122"/>
                <a:ea typeface="华文楷体" pitchFamily="2" charset="-122"/>
              </a:rPr>
              <a:t>100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～</a:t>
            </a:r>
            <a:r>
              <a:rPr lang="en-US" altLang="zh-CN" sz="2500" dirty="0" smtClean="0">
                <a:latin typeface="华文楷体" pitchFamily="2" charset="-122"/>
                <a:ea typeface="华文楷体" pitchFamily="2" charset="-122"/>
              </a:rPr>
              <a:t>150</a:t>
            </a:r>
            <a:r>
              <a:rPr lang="zh-CN" altLang="zh-CN" sz="2500" dirty="0" smtClean="0">
                <a:latin typeface="华文楷体" pitchFamily="2" charset="-122"/>
                <a:ea typeface="华文楷体" pitchFamily="2" charset="-122"/>
              </a:rPr>
              <a:t>篇文献</a:t>
            </a:r>
            <a:endParaRPr lang="en-US" altLang="zh-CN" sz="25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None/>
            </a:pPr>
            <a:r>
              <a:rPr lang="en-US" altLang="zh-CN" b="1" dirty="0" smtClean="0">
                <a:latin typeface="Century Schoolbook" pitchFamily="18" charset="0"/>
                <a:ea typeface="宋体" pitchFamily="2" charset="-122"/>
              </a:rPr>
              <a:t>2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、阅读方法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3000" dirty="0" smtClean="0">
                <a:latin typeface="华文楷体" pitchFamily="2" charset="-122"/>
                <a:ea typeface="华文楷体" pitchFamily="2" charset="-122"/>
              </a:rPr>
              <a:t>学会略读</a:t>
            </a:r>
            <a:endParaRPr lang="en-US" altLang="zh-CN" sz="3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sz="3000" dirty="0" smtClean="0">
                <a:latin typeface="华文楷体" pitchFamily="2" charset="-122"/>
                <a:ea typeface="华文楷体" pitchFamily="2" charset="-122"/>
              </a:rPr>
              <a:t>学会精读</a:t>
            </a:r>
            <a:endParaRPr lang="en-US" altLang="zh-CN" sz="3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Font typeface="Wingdings" pitchFamily="2" charset="2"/>
              <a:buChar char="ü"/>
            </a:pPr>
            <a:endParaRPr lang="en-US" altLang="zh-CN" sz="2000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zh-CN" altLang="en-US" sz="3000" b="1" dirty="0" smtClean="0">
                <a:latin typeface="华文楷体" pitchFamily="2" charset="-122"/>
                <a:ea typeface="华文楷体" pitchFamily="2" charset="-122"/>
              </a:rPr>
              <a:t>推荐博客：</a:t>
            </a:r>
            <a:endParaRPr lang="en-US" altLang="zh-CN" sz="3000" b="1" dirty="0" smtClean="0">
              <a:latin typeface="华文楷体" pitchFamily="2" charset="-122"/>
              <a:ea typeface="华文楷体" pitchFamily="2" charset="-122"/>
            </a:endParaRPr>
          </a:p>
          <a:p>
            <a:pPr>
              <a:buNone/>
            </a:pPr>
            <a:r>
              <a:rPr lang="en-US" altLang="zh-CN" sz="2500" b="1" dirty="0" smtClean="0">
                <a:latin typeface="华文楷体" pitchFamily="2" charset="-122"/>
                <a:ea typeface="华文楷体" pitchFamily="2" charset="-122"/>
              </a:rPr>
              <a:t>http://blog.sciencenet.cn/blog-330732-368718.html</a:t>
            </a:r>
            <a:endParaRPr lang="zh-CN" altLang="en-US" sz="2500" b="1" dirty="0" smtClean="0">
              <a:latin typeface="华文楷体" pitchFamily="2" charset="-122"/>
              <a:ea typeface="华文楷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6000" cap="none" dirty="0" smtClean="0">
                <a:solidFill>
                  <a:schemeClr val="accent1"/>
                </a:solidFill>
                <a:latin typeface="Century Schoolbook" pitchFamily="18" charset="0"/>
                <a:ea typeface="华文楷体" pitchFamily="2" charset="-122"/>
              </a:rPr>
              <a:t>本讲内容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文献调研概述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文献调研的方法</a:t>
            </a:r>
            <a:r>
              <a:rPr lang="zh-CN" altLang="en-US" dirty="0" smtClean="0">
                <a:latin typeface="Century Schoolbook" pitchFamily="18" charset="0"/>
                <a:ea typeface="宋体" pitchFamily="2" charset="-122"/>
              </a:rPr>
              <a:t> </a:t>
            </a:r>
            <a:endParaRPr lang="zh-CN" altLang="en-US" sz="5000" b="1" dirty="0" smtClean="0">
              <a:latin typeface="Century Schoolbook" pitchFamily="18" charset="0"/>
              <a:ea typeface="宋体" pitchFamily="2" charset="-122"/>
            </a:endParaRP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文献的阅读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实例演示</a:t>
            </a:r>
          </a:p>
          <a:p>
            <a:endParaRPr lang="zh-CN" altLang="en-US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3400" b="1" cap="none" smtClean="0">
                <a:latin typeface="Century Schoolbook" pitchFamily="18" charset="0"/>
                <a:ea typeface="宋体" pitchFamily="2" charset="-122"/>
              </a:rPr>
              <a:t>利用</a:t>
            </a:r>
            <a:r>
              <a:rPr lang="en-US" altLang="zh-CN" sz="3400" b="1" cap="none" smtClean="0">
                <a:latin typeface="Century Schoolbook" pitchFamily="18" charset="0"/>
                <a:ea typeface="宋体" pitchFamily="2" charset="-122"/>
              </a:rPr>
              <a:t>Web of Science</a:t>
            </a:r>
            <a:r>
              <a:rPr lang="zh-CN" altLang="en-US" sz="3400" b="1" cap="none" smtClean="0">
                <a:latin typeface="Century Schoolbook" pitchFamily="18" charset="0"/>
                <a:ea typeface="宋体" pitchFamily="2" charset="-122"/>
              </a:rPr>
              <a:t>进行课题调研</a:t>
            </a: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追踪溯源 </a:t>
            </a:r>
            <a:r>
              <a:rPr lang="en-US" altLang="zh-CN" b="1" dirty="0" smtClean="0">
                <a:latin typeface="Century Schoolbook" pitchFamily="18" charset="0"/>
                <a:ea typeface="宋体" pitchFamily="2" charset="-122"/>
              </a:rPr>
              <a:t>– 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检索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某个课题的综述文献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快速锁定本课题相关的高影响力的论文</a:t>
            </a: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分析研究发展趋势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了解课题在不同学科的分布情况</a:t>
            </a: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了解与自己研究方向有关的机构</a:t>
            </a:r>
          </a:p>
          <a:p>
            <a:r>
              <a:rPr lang="zh-CN" altLang="en-US" b="1" smtClean="0">
                <a:latin typeface="Century Schoolbook" pitchFamily="18" charset="0"/>
                <a:ea typeface="宋体" pitchFamily="2" charset="-122"/>
              </a:rPr>
              <a:t>  。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。。。。。</a:t>
            </a:r>
          </a:p>
          <a:p>
            <a:pPr>
              <a:buFont typeface="Wingdings" pitchFamily="2" charset="2"/>
              <a:buNone/>
            </a:pP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  <a:buFont typeface="Wingdings" pitchFamily="2" charset="2"/>
              <a:buNone/>
            </a:pPr>
            <a:endParaRPr lang="zh-CN" altLang="en-US" sz="2800" b="1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8313" y="1738313"/>
            <a:ext cx="8343900" cy="5119687"/>
          </a:xfrm>
        </p:spPr>
        <p:txBody>
          <a:bodyPr lIns="0" tIns="0" rIns="182880" bIns="0"/>
          <a:lstStyle/>
          <a:p>
            <a:pPr marL="228600" indent="-228600"/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Science Citation Index Expanded(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科学引文索引，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SCIE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）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: 8200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多种核心期刊，可回溯到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1900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年</a:t>
            </a:r>
          </a:p>
          <a:p>
            <a:pPr marL="228600" indent="-228600"/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Social Science Citation Index(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社会科学引文索引）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SSCI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：    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2800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种核心期刊，可回溯到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1900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年</a:t>
            </a:r>
          </a:p>
          <a:p>
            <a:pPr marL="228600" indent="-228600"/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Arts &amp; Humanities Citation Index(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艺术与人文索引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A&amp;HCI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）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: 1500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种核心期刊，可回溯到</a:t>
            </a:r>
            <a:r>
              <a:rPr lang="en-US" altLang="zh-CN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1975</a:t>
            </a:r>
            <a:r>
              <a:rPr lang="zh-CN" altLang="en-US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年</a:t>
            </a:r>
          </a:p>
          <a:p>
            <a:pPr marL="228600" indent="-228600"/>
            <a:r>
              <a:rPr lang="en-US" altLang="zh-CN" sz="1800" b="1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Conference Proceedings Citation Index - Science (CPCI-S)--1990-</a:t>
            </a:r>
            <a:r>
              <a:rPr lang="zh-CN" altLang="en-US" sz="1800" b="1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至今 </a:t>
            </a:r>
          </a:p>
          <a:p>
            <a:pPr marL="228600" indent="-228600"/>
            <a:r>
              <a:rPr lang="zh-CN" altLang="en-US" sz="1800" b="1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  </a:t>
            </a:r>
            <a:r>
              <a:rPr lang="en-US" altLang="zh-CN" sz="1800" b="1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Conference Proceedings Citation Index - Social Science &amp; Humanities   (CPCI-SSH)--1990-</a:t>
            </a:r>
            <a:r>
              <a:rPr lang="zh-CN" altLang="en-US" sz="1800" b="1" smtClean="0">
                <a:latin typeface="Arial Unicode MS" pitchFamily="34" charset="-122"/>
                <a:ea typeface="黑体" pitchFamily="49" charset="-122"/>
                <a:cs typeface="Arial Unicode MS" pitchFamily="34" charset="-122"/>
              </a:rPr>
              <a:t>至今</a:t>
            </a:r>
            <a:endParaRPr lang="en-US" altLang="zh-CN" sz="1800" b="1" smtClean="0">
              <a:latin typeface="Arial Unicode MS" pitchFamily="34" charset="-122"/>
              <a:ea typeface="黑体" pitchFamily="49" charset="-122"/>
              <a:cs typeface="Arial Unicode MS" pitchFamily="34" charset="-122"/>
            </a:endParaRPr>
          </a:p>
        </p:txBody>
      </p:sp>
      <p:sp>
        <p:nvSpPr>
          <p:cNvPr id="91139" name="Text Box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14375" y="817563"/>
            <a:ext cx="7602538" cy="427037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  <a:spAutoFit/>
          </a:bodyPr>
          <a:lstStyle/>
          <a:p>
            <a:r>
              <a:rPr lang="en-US" altLang="zh-CN" sz="2800" b="1" cap="none" smtClean="0">
                <a:latin typeface="Century Schoolbook" pitchFamily="18" charset="0"/>
                <a:ea typeface="宋体" pitchFamily="2" charset="-122"/>
              </a:rPr>
              <a:t>Web of Science</a:t>
            </a:r>
            <a:r>
              <a:rPr lang="zh-CN" altLang="en-US" sz="2800" b="1" cap="none" smtClean="0">
                <a:latin typeface="Century Schoolbook" pitchFamily="18" charset="0"/>
                <a:ea typeface="宋体" pitchFamily="2" charset="-122"/>
              </a:rPr>
              <a:t>只收录最重要的学术期刊</a:t>
            </a:r>
            <a:endParaRPr lang="en-US" altLang="zh-CN" sz="2800" b="1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91140" name="矩形 4"/>
          <p:cNvSpPr>
            <a:spLocks noChangeArrowheads="1"/>
          </p:cNvSpPr>
          <p:nvPr/>
        </p:nvSpPr>
        <p:spPr bwMode="auto">
          <a:xfrm>
            <a:off x="1928813" y="4143375"/>
            <a:ext cx="3714750" cy="428625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0" rIns="182880" bIns="0"/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2400" b="0">
              <a:latin typeface="Arial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19176" y="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4000" b="1" cap="none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检索举例</a:t>
            </a:r>
            <a:r>
              <a:rPr lang="en-US" altLang="zh-CN" sz="4000" b="1" cap="none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 </a:t>
            </a:r>
            <a:r>
              <a:rPr lang="en-US" altLang="zh-CN" sz="4000" b="1" cap="none" dirty="0" smtClean="0">
                <a:solidFill>
                  <a:schemeClr val="accent1">
                    <a:lumMod val="75000"/>
                  </a:schemeClr>
                </a:solidFill>
                <a:latin typeface="Times"/>
                <a:ea typeface="宋体" pitchFamily="2" charset="-122"/>
              </a:rPr>
              <a:t>–</a:t>
            </a:r>
            <a:r>
              <a:rPr lang="zh-CN" altLang="en-US" sz="4000" b="1" cap="none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石墨烯的相关研究 </a:t>
            </a:r>
          </a:p>
        </p:txBody>
      </p:sp>
      <p:sp>
        <p:nvSpPr>
          <p:cNvPr id="92163" name="Rectangle 3"/>
          <p:cNvSpPr>
            <a:spLocks noGrp="1"/>
          </p:cNvSpPr>
          <p:nvPr>
            <p:ph type="body" sz="half" idx="4294967295"/>
          </p:nvPr>
        </p:nvSpPr>
        <p:spPr>
          <a:xfrm>
            <a:off x="917575" y="1525588"/>
            <a:ext cx="7542213" cy="4570412"/>
          </a:xfrm>
        </p:spPr>
        <p:txBody>
          <a:bodyPr/>
          <a:lstStyle/>
          <a:p>
            <a:pPr marL="0" indent="0"/>
            <a:r>
              <a:rPr lang="zh-CN" altLang="en-US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石墨烯   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是一种从石墨材料中剥离出的单层碳原子面材料，是碳的二维结构，是一种“超级材料”，硬度超过钻石，同时又像橡胶一样可以伸展。它的导电和导热性能超过任何铜线，重量几乎为零。这种石墨晶体薄膜的厚度只有</a:t>
            </a:r>
            <a:r>
              <a:rPr lang="en-US" altLang="zh-CN" b="1" dirty="0" smtClean="0">
                <a:latin typeface="Century Schoolbook" pitchFamily="18" charset="0"/>
                <a:ea typeface="宋体" pitchFamily="2" charset="-122"/>
              </a:rPr>
              <a:t>0.335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纳米，把</a:t>
            </a:r>
            <a:r>
              <a:rPr lang="en-US" altLang="zh-CN" b="1" dirty="0" smtClean="0">
                <a:latin typeface="Century Schoolbook" pitchFamily="18" charset="0"/>
                <a:ea typeface="宋体" pitchFamily="2" charset="-122"/>
              </a:rPr>
              <a:t>20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万片薄膜叠加到一起，也只有一根头发丝那么厚</a:t>
            </a:r>
            <a:r>
              <a:rPr lang="zh-CN" altLang="en-US" sz="2500" b="1" dirty="0" smtClean="0">
                <a:latin typeface="Century Schoolbook" pitchFamily="18" charset="0"/>
                <a:ea typeface="宋体" pitchFamily="2" charset="-122"/>
              </a:rPr>
              <a:t>。</a:t>
            </a:r>
          </a:p>
        </p:txBody>
      </p:sp>
      <p:sp>
        <p:nvSpPr>
          <p:cNvPr id="92164" name="Text Box 4"/>
          <p:cNvSpPr txBox="1">
            <a:spLocks noChangeArrowheads="1"/>
          </p:cNvSpPr>
          <p:nvPr/>
        </p:nvSpPr>
        <p:spPr bwMode="auto">
          <a:xfrm>
            <a:off x="611188" y="1989138"/>
            <a:ext cx="4537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      </a:t>
            </a:r>
          </a:p>
        </p:txBody>
      </p:sp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3714752"/>
            <a:ext cx="3305175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380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9421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endParaRPr lang="zh-CN" altLang="en-US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94212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0" rIns="182880" bIns="0"/>
          <a:lstStyle/>
          <a:p>
            <a:pPr marL="228600" indent="-228600"/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239000" y="1447800"/>
            <a:ext cx="1676400" cy="5351463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主题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标题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作者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团体作者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编者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出版物名称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出版年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地址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会议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语种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文献类型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基金资助机构</a:t>
            </a:r>
          </a:p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授权号</a:t>
            </a:r>
          </a:p>
        </p:txBody>
      </p:sp>
      <p:pic>
        <p:nvPicPr>
          <p:cNvPr id="9421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48400" y="1828800"/>
            <a:ext cx="895350" cy="19431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65175"/>
            <a:ext cx="9144000" cy="5792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235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327025" y="-360363"/>
            <a:ext cx="9213850" cy="836613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检索举例 </a:t>
            </a:r>
            <a:r>
              <a:rPr lang="en-US" altLang="zh-CN" b="1" cap="none" smtClean="0">
                <a:latin typeface="Century Schoolbook" pitchFamily="18" charset="0"/>
                <a:ea typeface="宋体" pitchFamily="2" charset="-122"/>
              </a:rPr>
              <a:t> </a:t>
            </a:r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：有关石墨烯的相关研究</a:t>
            </a:r>
          </a:p>
        </p:txBody>
      </p:sp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539750" y="2060575"/>
            <a:ext cx="5410200" cy="541338"/>
          </a:xfrm>
          <a:prstGeom prst="rect">
            <a:avLst/>
          </a:prstGeom>
          <a:noFill/>
          <a:ln w="38100" algn="ctr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1800" b="0">
              <a:latin typeface="Impact" pitchFamily="34" charset="0"/>
              <a:ea typeface="宋体" charset="-122"/>
            </a:endParaRPr>
          </a:p>
        </p:txBody>
      </p:sp>
      <p:sp>
        <p:nvSpPr>
          <p:cNvPr id="6" name="矩形 5"/>
          <p:cNvSpPr>
            <a:spLocks noChangeArrowheads="1"/>
          </p:cNvSpPr>
          <p:nvPr/>
        </p:nvSpPr>
        <p:spPr bwMode="auto">
          <a:xfrm>
            <a:off x="3563938" y="3429000"/>
            <a:ext cx="3313112" cy="990600"/>
          </a:xfrm>
          <a:prstGeom prst="rect">
            <a:avLst/>
          </a:prstGeom>
          <a:solidFill>
            <a:schemeClr val="bg1"/>
          </a:solidFill>
          <a:ln w="28575" algn="ctr">
            <a:solidFill>
              <a:srgbClr val="FF6600"/>
            </a:solidFill>
            <a:round/>
            <a:headEnd/>
            <a:tailEnd/>
          </a:ln>
          <a:effectLst>
            <a:outerShdw dist="35921" dir="2700000" algn="ctr" rotWithShape="0">
              <a:srgbClr val="C0C0C0">
                <a:alpha val="79999"/>
              </a:srgbClr>
            </a:outerShdw>
          </a:effectLst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Arial" charset="0"/>
              </a:rPr>
              <a:t>检索词</a:t>
            </a:r>
            <a:r>
              <a:rPr lang="en-US" altLang="zh-CN" sz="2400">
                <a:latin typeface="Arial" charset="0"/>
              </a:rPr>
              <a:t>: </a:t>
            </a:r>
            <a:r>
              <a:rPr lang="en-US" altLang="zh-CN" sz="1800">
                <a:latin typeface="Arial" charset="0"/>
              </a:rPr>
              <a:t>Graphen*</a:t>
            </a:r>
          </a:p>
        </p:txBody>
      </p:sp>
      <p:sp>
        <p:nvSpPr>
          <p:cNvPr id="95238" name="Line 6"/>
          <p:cNvSpPr>
            <a:spLocks noChangeShapeType="1"/>
          </p:cNvSpPr>
          <p:nvPr/>
        </p:nvSpPr>
        <p:spPr bwMode="auto">
          <a:xfrm>
            <a:off x="3779838" y="2636838"/>
            <a:ext cx="720725" cy="792162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523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6259" name="标题 1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endParaRPr lang="zh-CN" altLang="en-US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96260" name="Rectangle 3"/>
          <p:cNvSpPr>
            <a:spLocks noChangeArrowheads="1"/>
          </p:cNvSpPr>
          <p:nvPr/>
        </p:nvSpPr>
        <p:spPr bwMode="auto">
          <a:xfrm>
            <a:off x="106363" y="2133600"/>
            <a:ext cx="936625" cy="360363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96261" name="Rectangle 3"/>
          <p:cNvSpPr>
            <a:spLocks noChangeArrowheads="1"/>
          </p:cNvSpPr>
          <p:nvPr/>
        </p:nvSpPr>
        <p:spPr bwMode="auto">
          <a:xfrm>
            <a:off x="1619250" y="2708275"/>
            <a:ext cx="7524750" cy="4149725"/>
          </a:xfrm>
          <a:prstGeom prst="rect">
            <a:avLst/>
          </a:prstGeom>
          <a:noFill/>
          <a:ln w="38100" algn="ctr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96262" name="Rectangle 8"/>
          <p:cNvSpPr>
            <a:spLocks noChangeArrowheads="1"/>
          </p:cNvSpPr>
          <p:nvPr/>
        </p:nvSpPr>
        <p:spPr bwMode="auto">
          <a:xfrm>
            <a:off x="0" y="0"/>
            <a:ext cx="5257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>
                <a:solidFill>
                  <a:schemeClr val="tx2"/>
                </a:solidFill>
              </a:rPr>
              <a:t>  检索结果页面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7283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179388" y="-242888"/>
            <a:ext cx="7369175" cy="836613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引文报告</a:t>
            </a:r>
            <a:r>
              <a:rPr lang="en-US" altLang="zh-CN" b="1" cap="none" smtClean="0">
                <a:latin typeface="Century Schoolbook" pitchFamily="18" charset="0"/>
                <a:ea typeface="宋体" pitchFamily="2" charset="-122"/>
              </a:rPr>
              <a:t>-</a:t>
            </a:r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一览全局</a:t>
            </a:r>
          </a:p>
        </p:txBody>
      </p:sp>
      <p:sp>
        <p:nvSpPr>
          <p:cNvPr id="2674695" name="Rectangle 7"/>
          <p:cNvSpPr>
            <a:spLocks noChangeArrowheads="1"/>
          </p:cNvSpPr>
          <p:nvPr/>
        </p:nvSpPr>
        <p:spPr bwMode="auto">
          <a:xfrm>
            <a:off x="8172450" y="2565400"/>
            <a:ext cx="863600" cy="2159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92150"/>
            <a:ext cx="9144000" cy="655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5795963" y="4652963"/>
            <a:ext cx="3168650" cy="2205037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97287" name="Line 5"/>
          <p:cNvSpPr>
            <a:spLocks noChangeShapeType="1"/>
          </p:cNvSpPr>
          <p:nvPr/>
        </p:nvSpPr>
        <p:spPr bwMode="auto">
          <a:xfrm>
            <a:off x="4716463" y="3932238"/>
            <a:ext cx="1511300" cy="720725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97288" name="Text Box 4"/>
          <p:cNvSpPr txBox="1">
            <a:spLocks noChangeArrowheads="1"/>
          </p:cNvSpPr>
          <p:nvPr/>
        </p:nvSpPr>
        <p:spPr bwMode="auto">
          <a:xfrm>
            <a:off x="1979613" y="3213100"/>
            <a:ext cx="4267200" cy="673100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哪些是近几年高被引论文？热点论文？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800">
                <a:latin typeface="Arial" charset="0"/>
              </a:rPr>
              <a:t>——</a:t>
            </a:r>
            <a:r>
              <a:rPr lang="zh-CN" altLang="en-US" sz="1800">
                <a:latin typeface="Arial" charset="0"/>
              </a:rPr>
              <a:t>把握热点研究方向</a:t>
            </a:r>
            <a:endParaRPr lang="zh-CN" altLang="en-US" sz="2000" b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695" grpId="0" animBg="1"/>
      <p:bldP spid="2" grpId="0" animBg="1"/>
      <p:bldP spid="97287" grpId="0" animBg="1"/>
      <p:bldP spid="97288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7469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8500"/>
            <a:ext cx="304800" cy="381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74695" name="Rectangle 7"/>
          <p:cNvSpPr>
            <a:spLocks noChangeArrowheads="1"/>
          </p:cNvSpPr>
          <p:nvPr/>
        </p:nvSpPr>
        <p:spPr bwMode="auto">
          <a:xfrm>
            <a:off x="0" y="4581525"/>
            <a:ext cx="1042988" cy="2159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98309" name="Rectangle 8"/>
          <p:cNvSpPr>
            <a:spLocks noChangeArrowheads="1"/>
          </p:cNvSpPr>
          <p:nvPr/>
        </p:nvSpPr>
        <p:spPr bwMode="auto">
          <a:xfrm>
            <a:off x="179388" y="0"/>
            <a:ext cx="6400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/>
              <a:t/>
            </a:r>
            <a:br>
              <a:rPr lang="zh-CN" altLang="en-US" sz="3000"/>
            </a:br>
            <a:r>
              <a:rPr lang="zh-CN" altLang="en-US" sz="3000">
                <a:solidFill>
                  <a:schemeClr val="tx2"/>
                </a:solidFill>
              </a:rPr>
              <a:t>精炼 </a:t>
            </a:r>
            <a:r>
              <a:rPr lang="en-US" altLang="zh-CN" sz="3000">
                <a:solidFill>
                  <a:schemeClr val="tx2"/>
                </a:solidFill>
              </a:rPr>
              <a:t>- </a:t>
            </a:r>
            <a:r>
              <a:rPr lang="zh-CN" altLang="en-US" sz="3000">
                <a:solidFill>
                  <a:schemeClr val="tx2"/>
                </a:solidFill>
              </a:rPr>
              <a:t>快速检索综述</a:t>
            </a:r>
            <a:br>
              <a:rPr lang="zh-CN" altLang="en-US" sz="3000">
                <a:solidFill>
                  <a:schemeClr val="tx2"/>
                </a:solidFill>
              </a:rPr>
            </a:br>
            <a:endParaRPr lang="zh-CN" altLang="en-US" sz="3000">
              <a:solidFill>
                <a:schemeClr val="tx2"/>
              </a:solidFill>
            </a:endParaRPr>
          </a:p>
        </p:txBody>
      </p:sp>
      <p:sp>
        <p:nvSpPr>
          <p:cNvPr id="2" name="Rectangle 7"/>
          <p:cNvSpPr>
            <a:spLocks noChangeArrowheads="1"/>
          </p:cNvSpPr>
          <p:nvPr/>
        </p:nvSpPr>
        <p:spPr bwMode="auto">
          <a:xfrm>
            <a:off x="900113" y="4149725"/>
            <a:ext cx="720725" cy="287338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695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内容占位符 4"/>
          <p:cNvSpPr>
            <a:spLocks noGrp="1"/>
          </p:cNvSpPr>
          <p:nvPr>
            <p:ph sz="quarter" idx="1"/>
          </p:nvPr>
        </p:nvSpPr>
        <p:spPr>
          <a:xfrm>
            <a:off x="571472" y="1285860"/>
            <a:ext cx="7467600" cy="4873625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3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  </a:t>
            </a:r>
            <a:r>
              <a:rPr lang="zh-CN" altLang="en-US" sz="4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什么是文献调研</a:t>
            </a:r>
            <a:r>
              <a:rPr lang="en-US" altLang="zh-CN" sz="4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?</a:t>
            </a:r>
          </a:p>
          <a:p>
            <a:pPr eaLnBrk="1" hangingPunct="1">
              <a:buNone/>
            </a:pPr>
            <a:endParaRPr lang="en-US" altLang="zh-CN" sz="1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zh-CN" altLang="en-US" sz="30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宋体" pitchFamily="2" charset="-122"/>
                <a:ea typeface="宋体" pitchFamily="2" charset="-122"/>
              </a:rPr>
              <a:t> 在论文选题和开题阶段，全面系统地进行有关文献的普查，阅读分析资料</a:t>
            </a:r>
            <a:r>
              <a:rPr lang="zh-CN" altLang="en-US" sz="3000" dirty="0" smtClean="0">
                <a:latin typeface="宋体" pitchFamily="2" charset="-122"/>
                <a:ea typeface="宋体" pitchFamily="2" charset="-122"/>
              </a:rPr>
              <a:t> 。</a:t>
            </a:r>
            <a:endParaRPr lang="en-US" altLang="zh-CN" sz="3000" b="1" dirty="0" smtClean="0">
              <a:solidFill>
                <a:srgbClr val="B32C1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宋体" pitchFamily="2" charset="-122"/>
              <a:ea typeface="宋体" pitchFamily="2" charset="-122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zh-CN" dirty="0" smtClean="0">
              <a:latin typeface="Century Schoolbook" pitchFamily="18" charset="0"/>
              <a:ea typeface="宋体" pitchFamily="2" charset="-122"/>
            </a:endParaRPr>
          </a:p>
          <a:p>
            <a:endParaRPr lang="en-US" altLang="zh-CN" sz="1800" b="1" dirty="0" smtClean="0">
              <a:solidFill>
                <a:schemeClr val="accent1"/>
              </a:solidFill>
              <a:latin typeface="楷体_GB2312" pitchFamily="49" charset="-122"/>
              <a:ea typeface="楷体_GB2312" pitchFamily="49" charset="-122"/>
            </a:endParaRPr>
          </a:p>
          <a:p>
            <a:pPr>
              <a:buFont typeface="Wingdings" pitchFamily="2" charset="2"/>
              <a:buNone/>
            </a:pPr>
            <a:r>
              <a:rPr lang="en-US" altLang="zh-CN" sz="2000" b="1" i="1" dirty="0" smtClean="0">
                <a:latin typeface="Century Schoolbook" pitchFamily="18" charset="0"/>
                <a:ea typeface="宋体" pitchFamily="2" charset="-122"/>
              </a:rPr>
              <a:t>                                                          </a:t>
            </a:r>
            <a:endParaRPr lang="zh-CN" altLang="en-US" sz="1800" b="1" i="1" dirty="0" smtClean="0">
              <a:latin typeface="Century Schoolbook" pitchFamily="18" charset="0"/>
              <a:ea typeface="宋体" pitchFamily="2" charset="-122"/>
            </a:endParaRPr>
          </a:p>
          <a:p>
            <a:pPr eaLnBrk="1" hangingPunct="1"/>
            <a:endParaRPr lang="zh-CN" altLang="en-US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6250"/>
            <a:ext cx="9144000" cy="596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12088" y="2238375"/>
            <a:ext cx="1158875" cy="14319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675717" name="Rectangle 5"/>
          <p:cNvSpPr>
            <a:spLocks noChangeArrowheads="1"/>
          </p:cNvSpPr>
          <p:nvPr/>
        </p:nvSpPr>
        <p:spPr bwMode="auto">
          <a:xfrm>
            <a:off x="7596188" y="2454275"/>
            <a:ext cx="1403350" cy="2159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2675718" name="Rectangle 6"/>
          <p:cNvSpPr>
            <a:spLocks noChangeArrowheads="1"/>
          </p:cNvSpPr>
          <p:nvPr/>
        </p:nvSpPr>
        <p:spPr bwMode="auto">
          <a:xfrm>
            <a:off x="2555875" y="1989138"/>
            <a:ext cx="3162300" cy="609600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  <a:ea typeface="Arial Unicode MS" pitchFamily="34" charset="-122"/>
                <a:cs typeface="Arial Unicode MS" pitchFamily="34" charset="-122"/>
              </a:rPr>
              <a:t>排序功能</a:t>
            </a:r>
            <a:r>
              <a:rPr lang="en-US" altLang="zh-CN" sz="1800">
                <a:latin typeface="Arial" charset="0"/>
                <a:ea typeface="Arial Unicode MS" pitchFamily="34" charset="-122"/>
                <a:cs typeface="Arial Unicode MS" pitchFamily="34" charset="-122"/>
              </a:rPr>
              <a:t>: </a:t>
            </a:r>
            <a:r>
              <a:rPr lang="zh-CN" altLang="en-US" sz="2000">
                <a:latin typeface="Arial" charset="0"/>
                <a:ea typeface="Arial Unicode MS" pitchFamily="34" charset="-122"/>
                <a:cs typeface="Arial Unicode MS" pitchFamily="34" charset="-122"/>
              </a:rPr>
              <a:t>被引频次</a:t>
            </a:r>
          </a:p>
        </p:txBody>
      </p:sp>
      <p:sp>
        <p:nvSpPr>
          <p:cNvPr id="2675719" name="Line 7"/>
          <p:cNvSpPr>
            <a:spLocks noChangeShapeType="1"/>
          </p:cNvSpPr>
          <p:nvPr/>
        </p:nvSpPr>
        <p:spPr bwMode="auto">
          <a:xfrm>
            <a:off x="5795963" y="2382838"/>
            <a:ext cx="1944687" cy="0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zh-CN" altLang="en-US"/>
          </a:p>
        </p:txBody>
      </p:sp>
      <p:sp>
        <p:nvSpPr>
          <p:cNvPr id="99335" name="Rectangle 8"/>
          <p:cNvSpPr>
            <a:spLocks noChangeArrowheads="1"/>
          </p:cNvSpPr>
          <p:nvPr/>
        </p:nvSpPr>
        <p:spPr bwMode="auto">
          <a:xfrm>
            <a:off x="179388" y="0"/>
            <a:ext cx="64008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3000">
                <a:solidFill>
                  <a:schemeClr val="tx2"/>
                </a:solidFill>
              </a:rPr>
              <a:t>排序功能</a:t>
            </a:r>
            <a:r>
              <a:rPr lang="en-US" altLang="zh-CN" sz="3000">
                <a:solidFill>
                  <a:schemeClr val="tx2"/>
                </a:solidFill>
              </a:rPr>
              <a:t>-</a:t>
            </a:r>
            <a:r>
              <a:rPr lang="zh-CN" altLang="en-US" sz="3000">
                <a:solidFill>
                  <a:schemeClr val="tx2"/>
                </a:solidFill>
              </a:rPr>
              <a:t>锁定高影响力的论文</a:t>
            </a:r>
          </a:p>
        </p:txBody>
      </p:sp>
      <p:pic>
        <p:nvPicPr>
          <p:cNvPr id="9933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1913" y="2565400"/>
            <a:ext cx="6408737" cy="468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5715" name="Oval 3"/>
          <p:cNvSpPr>
            <a:spLocks noChangeArrowheads="1"/>
          </p:cNvSpPr>
          <p:nvPr/>
        </p:nvSpPr>
        <p:spPr bwMode="auto">
          <a:xfrm>
            <a:off x="1692275" y="3068638"/>
            <a:ext cx="1143000" cy="381000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2" name="Oval 3"/>
          <p:cNvSpPr>
            <a:spLocks noChangeArrowheads="1"/>
          </p:cNvSpPr>
          <p:nvPr/>
        </p:nvSpPr>
        <p:spPr bwMode="auto">
          <a:xfrm>
            <a:off x="1692275" y="3695700"/>
            <a:ext cx="1143000" cy="454025"/>
          </a:xfrm>
          <a:prstGeom prst="ellipse">
            <a:avLst/>
          </a:prstGeom>
          <a:noFill/>
          <a:ln w="31750">
            <a:solidFill>
              <a:srgbClr val="FF66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5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5717" grpId="0" animBg="1"/>
      <p:bldP spid="2675718" grpId="0" animBg="1"/>
      <p:bldP spid="2675719" grpId="0" animBg="1"/>
      <p:bldP spid="2675715" grpId="0" animBg="1"/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96100" name="Rectangle 4"/>
          <p:cNvSpPr>
            <a:spLocks noChangeArrowheads="1"/>
          </p:cNvSpPr>
          <p:nvPr/>
        </p:nvSpPr>
        <p:spPr bwMode="auto">
          <a:xfrm>
            <a:off x="0" y="2781300"/>
            <a:ext cx="1763713" cy="1439863"/>
          </a:xfrm>
          <a:prstGeom prst="rect">
            <a:avLst/>
          </a:prstGeom>
          <a:noFill/>
          <a:ln w="31750" algn="ctr">
            <a:solidFill>
              <a:srgbClr val="FF6600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1796101" name="Oval 5"/>
          <p:cNvSpPr>
            <a:spLocks noChangeArrowheads="1"/>
          </p:cNvSpPr>
          <p:nvPr/>
        </p:nvSpPr>
        <p:spPr bwMode="auto">
          <a:xfrm>
            <a:off x="0" y="3933825"/>
            <a:ext cx="1331913" cy="288925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pic>
        <p:nvPicPr>
          <p:cNvPr id="1003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362325"/>
            <a:ext cx="142875" cy="13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7010400" y="5562600"/>
            <a:ext cx="152400" cy="762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>
            <a:outerShdw dist="35921" dir="2700000" algn="ctr" rotWithShape="0">
              <a:srgbClr val="C0C0C0">
                <a:alpha val="80000"/>
              </a:srgbClr>
            </a:outerShdw>
          </a:effec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179388" y="0"/>
            <a:ext cx="59055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solidFill>
                  <a:schemeClr val="tx2"/>
                </a:solidFill>
                <a:latin typeface="Impact" pitchFamily="34" charset="0"/>
              </a:rPr>
              <a:t>精炼 </a:t>
            </a:r>
            <a:r>
              <a:rPr lang="en-US" altLang="zh-CN" sz="2800">
                <a:solidFill>
                  <a:schemeClr val="tx2"/>
                </a:solidFill>
                <a:latin typeface="Impact" pitchFamily="34" charset="0"/>
              </a:rPr>
              <a:t>– </a:t>
            </a:r>
            <a:r>
              <a:rPr lang="zh-CN" altLang="en-US" sz="2800">
                <a:solidFill>
                  <a:schemeClr val="tx2"/>
                </a:solidFill>
                <a:latin typeface="Impact" pitchFamily="34" charset="0"/>
              </a:rPr>
              <a:t>查看课题涉及的学科类别</a:t>
            </a:r>
          </a:p>
        </p:txBody>
      </p:sp>
      <p:pic>
        <p:nvPicPr>
          <p:cNvPr id="100360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420938"/>
            <a:ext cx="91440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74695" name="Rectangle 7"/>
          <p:cNvSpPr>
            <a:spLocks noChangeArrowheads="1"/>
          </p:cNvSpPr>
          <p:nvPr/>
        </p:nvSpPr>
        <p:spPr bwMode="auto">
          <a:xfrm>
            <a:off x="2124075" y="2565400"/>
            <a:ext cx="792163" cy="2159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1908175" y="2781300"/>
            <a:ext cx="4679950" cy="792163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pic>
        <p:nvPicPr>
          <p:cNvPr id="100363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3068638"/>
            <a:ext cx="4464050" cy="30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6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0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0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96100" grpId="0" animBg="1"/>
      <p:bldP spid="1796101" grpId="0" animBg="1"/>
      <p:bldP spid="2674695" grpId="0" animBg="1"/>
      <p:bldP spid="2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49275"/>
            <a:ext cx="9144000" cy="656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1379" name="Rectangle 3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0138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179388" y="0"/>
            <a:ext cx="8280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>
                <a:solidFill>
                  <a:schemeClr val="tx2"/>
                </a:solidFill>
                <a:latin typeface="Impact" pitchFamily="34" charset="0"/>
              </a:rPr>
              <a:t>石墨烯在材料科学领域的文献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74663"/>
            <a:ext cx="9144000" cy="638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03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179388" y="-360363"/>
            <a:ext cx="7369175" cy="836613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多角度分析把握课题研究趋势</a:t>
            </a:r>
          </a:p>
        </p:txBody>
      </p:sp>
      <p:sp>
        <p:nvSpPr>
          <p:cNvPr id="2674695" name="Rectangle 7"/>
          <p:cNvSpPr>
            <a:spLocks noChangeArrowheads="1"/>
          </p:cNvSpPr>
          <p:nvPr/>
        </p:nvSpPr>
        <p:spPr bwMode="auto">
          <a:xfrm>
            <a:off x="8101013" y="2205038"/>
            <a:ext cx="1042987" cy="215900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835150" y="3716338"/>
            <a:ext cx="5943600" cy="1371600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zh-CN" altLang="en-US" sz="2400">
                <a:solidFill>
                  <a:srgbClr val="236402"/>
                </a:solidFill>
                <a:latin typeface="Arial" charset="0"/>
              </a:rPr>
              <a:t>强大的分析功能 </a:t>
            </a:r>
          </a:p>
          <a:p>
            <a:pPr algn="ctr" eaLnBrk="1" hangingPunct="1">
              <a:lnSpc>
                <a:spcPct val="140000"/>
              </a:lnSpc>
              <a:spcBef>
                <a:spcPct val="20000"/>
              </a:spcBef>
              <a:buClrTx/>
              <a:buSzTx/>
              <a:buFontTx/>
              <a:buNone/>
            </a:pPr>
            <a:r>
              <a:rPr lang="en-US" altLang="zh-CN" sz="2400">
                <a:solidFill>
                  <a:srgbClr val="236402"/>
                </a:solidFill>
                <a:latin typeface="Arial" charset="0"/>
              </a:rPr>
              <a:t>- </a:t>
            </a:r>
            <a:r>
              <a:rPr lang="zh-CN" altLang="en-US" sz="2400">
                <a:solidFill>
                  <a:srgbClr val="236402"/>
                </a:solidFill>
                <a:latin typeface="Arial" charset="0"/>
              </a:rPr>
              <a:t>能够处理</a:t>
            </a:r>
            <a:r>
              <a:rPr lang="en-US" altLang="zh-CN" sz="2400">
                <a:solidFill>
                  <a:srgbClr val="236402"/>
                </a:solidFill>
                <a:latin typeface="Arial" charset="0"/>
              </a:rPr>
              <a:t>10</a:t>
            </a:r>
            <a:r>
              <a:rPr lang="zh-CN" altLang="en-US" sz="2400">
                <a:solidFill>
                  <a:srgbClr val="236402"/>
                </a:solidFill>
                <a:latin typeface="Arial" charset="0"/>
              </a:rPr>
              <a:t>万条记录</a:t>
            </a:r>
            <a:r>
              <a:rPr lang="en-US" altLang="zh-CN" sz="2400">
                <a:solidFill>
                  <a:srgbClr val="236402"/>
                </a:solidFill>
                <a:latin typeface="Arial" charset="0"/>
              </a:rPr>
              <a:t>, </a:t>
            </a:r>
            <a:r>
              <a:rPr lang="zh-CN" altLang="en-US" sz="2400">
                <a:solidFill>
                  <a:srgbClr val="236402"/>
                </a:solidFill>
                <a:latin typeface="Arial" charset="0"/>
              </a:rPr>
              <a:t>多层次的分析</a:t>
            </a:r>
            <a:endParaRPr lang="zh-CN" altLang="en-US" sz="2400">
              <a:latin typeface="Arial" charset="0"/>
            </a:endParaRPr>
          </a:p>
        </p:txBody>
      </p:sp>
      <p:sp>
        <p:nvSpPr>
          <p:cNvPr id="102406" name="Line 7"/>
          <p:cNvSpPr>
            <a:spLocks noChangeShapeType="1"/>
          </p:cNvSpPr>
          <p:nvPr/>
        </p:nvSpPr>
        <p:spPr bwMode="auto">
          <a:xfrm flipH="1">
            <a:off x="6659563" y="2492375"/>
            <a:ext cx="1584325" cy="1211263"/>
          </a:xfrm>
          <a:prstGeom prst="line">
            <a:avLst/>
          </a:prstGeom>
          <a:noFill/>
          <a:ln w="57150">
            <a:solidFill>
              <a:srgbClr val="FF6600"/>
            </a:solidFill>
            <a:round/>
            <a:headEnd/>
            <a:tailEnd type="triangle" w="med" len="med"/>
          </a:ln>
        </p:spPr>
        <p:txBody>
          <a:bodyPr vert="eaVert" wrap="none" anchor="ctr"/>
          <a:lstStyle/>
          <a:p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695" grpId="0" animBg="1"/>
      <p:bldP spid="102405" grpId="0" animBg="1"/>
      <p:bldP spid="10240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539750" y="-171450"/>
            <a:ext cx="7369175" cy="836613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利用</a:t>
            </a:r>
            <a:r>
              <a:rPr lang="en-US" altLang="zh-CN" b="1" cap="none" smtClean="0">
                <a:latin typeface="Century Schoolbook" pitchFamily="18" charset="0"/>
                <a:ea typeface="宋体" pitchFamily="2" charset="-122"/>
              </a:rPr>
              <a:t>Web of Science</a:t>
            </a:r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强大的分析功能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lIns="0" tIns="0" rIns="182880" bIns="0"/>
          <a:lstStyle/>
          <a:p>
            <a:pPr marL="228600" indent="-228600"/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pic>
        <p:nvPicPr>
          <p:cNvPr id="103428" name="Picture 4" descr="SNAG-002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908050"/>
            <a:ext cx="8551862" cy="2619375"/>
          </a:xfrm>
          <a:prstGeom prst="rect">
            <a:avLst/>
          </a:prstGeom>
          <a:noFill/>
        </p:spPr>
      </p:pic>
      <p:sp>
        <p:nvSpPr>
          <p:cNvPr id="103429" name="AutoShape 5"/>
          <p:cNvSpPr>
            <a:spLocks/>
          </p:cNvSpPr>
          <p:nvPr/>
        </p:nvSpPr>
        <p:spPr bwMode="auto">
          <a:xfrm>
            <a:off x="4284663" y="1700213"/>
            <a:ext cx="2743200" cy="419100"/>
          </a:xfrm>
          <a:prstGeom prst="borderCallout1">
            <a:avLst>
              <a:gd name="adj1" fmla="val 27273"/>
              <a:gd name="adj2" fmla="val -2778"/>
              <a:gd name="adj3" fmla="val 245454"/>
              <a:gd name="adj4" fmla="val -25000"/>
            </a:avLst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 type="stealth" w="lg" len="lg"/>
            <a:tailEnd/>
          </a:ln>
          <a:effectLst/>
        </p:spPr>
        <p:txBody>
          <a:bodyPr/>
          <a:lstStyle/>
          <a:p>
            <a:pPr algn="ctr" eaLnBrk="1" fontAlgn="ctr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aseline="30000">
                <a:latin typeface="Times New Roman" pitchFamily="18" charset="0"/>
              </a:rPr>
              <a:t>最多能够处理</a:t>
            </a:r>
            <a:r>
              <a:rPr lang="en-US" altLang="zh-CN" sz="2400" baseline="30000">
                <a:latin typeface="Times New Roman" pitchFamily="18" charset="0"/>
              </a:rPr>
              <a:t>10</a:t>
            </a:r>
            <a:r>
              <a:rPr lang="zh-CN" altLang="en-US" sz="2400" baseline="30000">
                <a:latin typeface="Times New Roman" pitchFamily="18" charset="0"/>
              </a:rPr>
              <a:t>万条记录</a:t>
            </a:r>
          </a:p>
        </p:txBody>
      </p:sp>
      <p:sp>
        <p:nvSpPr>
          <p:cNvPr id="103430" name="AutoShape 6"/>
          <p:cNvSpPr>
            <a:spLocks/>
          </p:cNvSpPr>
          <p:nvPr/>
        </p:nvSpPr>
        <p:spPr bwMode="auto">
          <a:xfrm>
            <a:off x="1619250" y="981075"/>
            <a:ext cx="2743200" cy="419100"/>
          </a:xfrm>
          <a:prstGeom prst="borderCallout1">
            <a:avLst>
              <a:gd name="adj1" fmla="val 27273"/>
              <a:gd name="adj2" fmla="val -2778"/>
              <a:gd name="adj3" fmla="val 284847"/>
              <a:gd name="adj4" fmla="val -18056"/>
            </a:avLst>
          </a:prstGeom>
          <a:solidFill>
            <a:schemeClr val="bg1"/>
          </a:solidFill>
          <a:ln w="31750" algn="ctr">
            <a:solidFill>
              <a:srgbClr val="FF6600"/>
            </a:solidFill>
            <a:miter lim="800000"/>
            <a:headEnd type="stealth" w="lg" len="lg"/>
            <a:tailEnd/>
          </a:ln>
          <a:effectLst/>
        </p:spPr>
        <p:txBody>
          <a:bodyPr/>
          <a:lstStyle/>
          <a:p>
            <a:pPr algn="ctr" eaLnBrk="1" fontAlgn="ctr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aseline="30000">
                <a:latin typeface="Times New Roman" pitchFamily="18" charset="0"/>
              </a:rPr>
              <a:t>可以从</a:t>
            </a:r>
            <a:r>
              <a:rPr lang="en-US" altLang="zh-CN" sz="2400" baseline="30000">
                <a:latin typeface="Times New Roman" pitchFamily="18" charset="0"/>
              </a:rPr>
              <a:t>11</a:t>
            </a:r>
            <a:r>
              <a:rPr lang="zh-CN" altLang="en-US" sz="2400" baseline="30000">
                <a:latin typeface="Times New Roman" pitchFamily="18" charset="0"/>
              </a:rPr>
              <a:t>个角度深入分析</a:t>
            </a:r>
          </a:p>
        </p:txBody>
      </p:sp>
      <p:sp>
        <p:nvSpPr>
          <p:cNvPr id="103431" name="Rectangle 2"/>
          <p:cNvSpPr>
            <a:spLocks noChangeArrowheads="1"/>
          </p:cNvSpPr>
          <p:nvPr/>
        </p:nvSpPr>
        <p:spPr bwMode="auto">
          <a:xfrm>
            <a:off x="457200" y="3124200"/>
            <a:ext cx="8229600" cy="3124200"/>
          </a:xfrm>
          <a:prstGeom prst="rect">
            <a:avLst/>
          </a:prstGeom>
          <a:solidFill>
            <a:schemeClr val="bg1"/>
          </a:solidFill>
          <a:ln w="9525">
            <a:solidFill>
              <a:srgbClr val="008000"/>
            </a:solidFill>
            <a:miter lim="800000"/>
            <a:headEnd/>
            <a:tailEnd/>
          </a:ln>
        </p:spPr>
        <p:txBody>
          <a:bodyPr lIns="0" tIns="0" rIns="182880" bIns="0"/>
          <a:lstStyle/>
          <a:p>
            <a:pPr marL="228600" indent="-228600">
              <a:lnSpc>
                <a:spcPct val="140000"/>
              </a:lnSpc>
              <a:buFont typeface="Wingdings" pitchFamily="2" charset="2"/>
              <a:buNone/>
            </a:pPr>
            <a:r>
              <a:rPr lang="en-US" altLang="zh-CN" sz="2000">
                <a:solidFill>
                  <a:srgbClr val="FF6600"/>
                </a:solidFill>
                <a:latin typeface="宋体" pitchFamily="2" charset="-122"/>
              </a:rPr>
              <a:t>11</a:t>
            </a:r>
            <a:r>
              <a:rPr lang="zh-CN" altLang="en-US" sz="2000">
                <a:solidFill>
                  <a:srgbClr val="FF6600"/>
                </a:solidFill>
                <a:latin typeface="宋体" pitchFamily="2" charset="-122"/>
              </a:rPr>
              <a:t>个角度的深入分析：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著者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出版年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机构名称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来源出版物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学科领域</a:t>
            </a:r>
          </a:p>
          <a:p>
            <a:pPr marL="228600" indent="-228600">
              <a:lnSpc>
                <a:spcPct val="120000"/>
              </a:lnSpc>
            </a:pPr>
            <a:endParaRPr lang="zh-CN" altLang="en-US" sz="2000"/>
          </a:p>
        </p:txBody>
      </p:sp>
      <p:sp>
        <p:nvSpPr>
          <p:cNvPr id="103432" name="Rectangle 3"/>
          <p:cNvSpPr>
            <a:spLocks noChangeArrowheads="1"/>
          </p:cNvSpPr>
          <p:nvPr/>
        </p:nvSpPr>
        <p:spPr bwMode="auto">
          <a:xfrm>
            <a:off x="4643438" y="3165475"/>
            <a:ext cx="3616325" cy="271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182880" bIns="0"/>
          <a:lstStyle/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基金资助机构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授权号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国家与地区 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文献类型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文献语种</a:t>
            </a:r>
          </a:p>
          <a:p>
            <a:pPr marL="228600" indent="-228600">
              <a:lnSpc>
                <a:spcPct val="120000"/>
              </a:lnSpc>
              <a:buClr>
                <a:srgbClr val="009900"/>
              </a:buClr>
              <a:buSzPct val="80000"/>
              <a:buFont typeface="Wingdings" pitchFamily="2" charset="2"/>
              <a:buChar char="n"/>
            </a:pPr>
            <a:r>
              <a:rPr lang="zh-CN" altLang="en-US" sz="2000">
                <a:latin typeface="宋体" pitchFamily="2" charset="-122"/>
              </a:rPr>
              <a:t>会议标题</a:t>
            </a:r>
            <a:endParaRPr lang="zh-C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25538"/>
            <a:ext cx="4648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54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49275"/>
            <a:ext cx="6086475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4658" name="Text Box 2"/>
          <p:cNvSpPr txBox="1">
            <a:spLocks noChangeArrowheads="1"/>
          </p:cNvSpPr>
          <p:nvPr/>
        </p:nvSpPr>
        <p:spPr bwMode="auto">
          <a:xfrm>
            <a:off x="468313" y="0"/>
            <a:ext cx="3581400" cy="536575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20000"/>
              </a:spcBef>
              <a:buClr>
                <a:srgbClr val="009900"/>
              </a:buClr>
              <a:buSzPct val="80000"/>
              <a:buFont typeface="Wingdings" pitchFamily="2" charset="2"/>
              <a:buNone/>
            </a:pPr>
            <a:r>
              <a:rPr lang="zh-CN" altLang="en-US" sz="1800">
                <a:latin typeface="宋体" pitchFamily="2" charset="-122"/>
              </a:rPr>
              <a:t>出版年：了解课题的发展趋势</a:t>
            </a:r>
          </a:p>
        </p:txBody>
      </p:sp>
      <p:sp>
        <p:nvSpPr>
          <p:cNvPr id="2674695" name="Rectangle 7"/>
          <p:cNvSpPr>
            <a:spLocks noChangeArrowheads="1"/>
          </p:cNvSpPr>
          <p:nvPr/>
        </p:nvSpPr>
        <p:spPr bwMode="auto">
          <a:xfrm>
            <a:off x="4427538" y="620713"/>
            <a:ext cx="1800225" cy="360362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105478" name="Line 6"/>
          <p:cNvSpPr>
            <a:spLocks noChangeShapeType="1"/>
          </p:cNvSpPr>
          <p:nvPr/>
        </p:nvSpPr>
        <p:spPr bwMode="auto">
          <a:xfrm>
            <a:off x="5291138" y="981075"/>
            <a:ext cx="0" cy="1223963"/>
          </a:xfrm>
          <a:prstGeom prst="line">
            <a:avLst/>
          </a:prstGeom>
          <a:noFill/>
          <a:ln w="31750">
            <a:solidFill>
              <a:srgbClr val="FF66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5479" name="Text Box 7"/>
          <p:cNvSpPr txBox="1">
            <a:spLocks noChangeArrowheads="1"/>
          </p:cNvSpPr>
          <p:nvPr/>
        </p:nvSpPr>
        <p:spPr bwMode="auto">
          <a:xfrm>
            <a:off x="5580063" y="1196975"/>
            <a:ext cx="2590800" cy="673100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 sz="1800">
                <a:latin typeface="Impact" pitchFamily="34" charset="0"/>
              </a:rPr>
              <a:t>保存至本地，用</a:t>
            </a:r>
            <a:r>
              <a:rPr lang="en-US" altLang="zh-CN" sz="1800" b="0">
                <a:latin typeface="Arial" charset="0"/>
              </a:rPr>
              <a:t>Excel</a:t>
            </a:r>
            <a:r>
              <a:rPr lang="zh-CN" altLang="en-US" sz="1800">
                <a:latin typeface="Impact" pitchFamily="34" charset="0"/>
              </a:rPr>
              <a:t>打开</a:t>
            </a:r>
            <a:r>
              <a:rPr lang="en-US" altLang="zh-CN" sz="1800">
                <a:latin typeface="Arial" charset="0"/>
              </a:rPr>
              <a:t>.txt</a:t>
            </a:r>
            <a:r>
              <a:rPr lang="zh-CN" altLang="en-US" sz="1800">
                <a:latin typeface="Impact" pitchFamily="34" charset="0"/>
              </a:rPr>
              <a:t>文档并作图</a:t>
            </a:r>
          </a:p>
        </p:txBody>
      </p:sp>
      <p:graphicFrame>
        <p:nvGraphicFramePr>
          <p:cNvPr id="105480" name="Object 8"/>
          <p:cNvGraphicFramePr>
            <a:graphicFrameLocks noChangeAspect="1"/>
          </p:cNvGraphicFramePr>
          <p:nvPr/>
        </p:nvGraphicFramePr>
        <p:xfrm>
          <a:off x="1187450" y="2205038"/>
          <a:ext cx="7272338" cy="3614737"/>
        </p:xfrm>
        <a:graphic>
          <a:graphicData uri="http://schemas.openxmlformats.org/presentationml/2006/ole">
            <p:oleObj spid="_x0000_s105480" name="图表" r:id="rId5" imgW="6610255" imgH="3286268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4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5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74695" grpId="0" animBg="1"/>
      <p:bldP spid="105478" grpId="0" animBg="1"/>
      <p:bldOleChart spid="105480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0"/>
            <a:ext cx="46672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499" name="Text Box 4"/>
          <p:cNvSpPr txBox="1">
            <a:spLocks noChangeArrowheads="1"/>
          </p:cNvSpPr>
          <p:nvPr/>
        </p:nvSpPr>
        <p:spPr bwMode="auto">
          <a:xfrm>
            <a:off x="914400" y="1371600"/>
            <a:ext cx="3200400" cy="1592263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latin typeface="Arial" charset="0"/>
              </a:rPr>
              <a:t>著者： 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</a:rPr>
              <a:t>- </a:t>
            </a:r>
            <a:r>
              <a:rPr lang="zh-CN" altLang="en-US" sz="1600">
                <a:latin typeface="Arial" charset="0"/>
              </a:rPr>
              <a:t>发现该领域的高产出研究人员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</a:rPr>
              <a:t>- </a:t>
            </a:r>
            <a:r>
              <a:rPr lang="zh-CN" altLang="en-US" sz="1600">
                <a:latin typeface="Arial" charset="0"/>
              </a:rPr>
              <a:t>有利于机构的人才招聘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zh-CN" altLang="en-US" sz="1600">
                <a:latin typeface="Arial" charset="0"/>
              </a:rPr>
              <a:t> 选择小同行审稿专家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zh-CN" altLang="en-US" sz="1600">
                <a:latin typeface="Arial" charset="0"/>
              </a:rPr>
              <a:t> 选择潜在的合作者</a:t>
            </a:r>
          </a:p>
        </p:txBody>
      </p:sp>
      <p:pic>
        <p:nvPicPr>
          <p:cNvPr id="10650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533400"/>
            <a:ext cx="620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772400" y="3429000"/>
            <a:ext cx="620713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825" y="3141663"/>
            <a:ext cx="5210175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6503" name="Text Box 5"/>
          <p:cNvSpPr txBox="1">
            <a:spLocks noChangeArrowheads="1"/>
          </p:cNvSpPr>
          <p:nvPr/>
        </p:nvSpPr>
        <p:spPr bwMode="auto">
          <a:xfrm>
            <a:off x="5257800" y="4648200"/>
            <a:ext cx="3886200" cy="1433513"/>
          </a:xfrm>
          <a:prstGeom prst="rect">
            <a:avLst/>
          </a:prstGeom>
          <a:noFill/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600">
                <a:latin typeface="Arial" charset="0"/>
              </a:rPr>
              <a:t>机构 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600">
                <a:latin typeface="Arial" charset="0"/>
              </a:rPr>
              <a:t>- </a:t>
            </a:r>
            <a:r>
              <a:rPr lang="zh-CN" altLang="en-US" sz="1600">
                <a:latin typeface="Arial" charset="0"/>
              </a:rPr>
              <a:t>发现该领域高产出的大学及研究机构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zh-CN" altLang="en-US" sz="1600">
                <a:latin typeface="Arial" charset="0"/>
              </a:rPr>
              <a:t> 有利于机构间的合作</a:t>
            </a:r>
          </a:p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Char char="-"/>
            </a:pPr>
            <a:r>
              <a:rPr lang="zh-CN" altLang="en-US" sz="1600">
                <a:latin typeface="Arial" charset="0"/>
              </a:rPr>
              <a:t> 发现深造的研究机构</a:t>
            </a:r>
            <a:r>
              <a:rPr lang="zh-CN" altLang="en-US" sz="1800" b="0">
                <a:latin typeface="Arial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08547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739778" name="Text Box 2"/>
          <p:cNvSpPr txBox="1">
            <a:spLocks noChangeArrowheads="1"/>
          </p:cNvSpPr>
          <p:nvPr/>
        </p:nvSpPr>
        <p:spPr bwMode="auto">
          <a:xfrm>
            <a:off x="0" y="0"/>
            <a:ext cx="5791200" cy="481013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  <a:ea typeface="黑体" pitchFamily="49" charset="-122"/>
              </a:rPr>
              <a:t>基金资助机构 </a:t>
            </a:r>
            <a:r>
              <a:rPr lang="en-US" altLang="zh-CN" sz="1800">
                <a:latin typeface="Arial" charset="0"/>
                <a:ea typeface="黑体" pitchFamily="49" charset="-122"/>
              </a:rPr>
              <a:t>- </a:t>
            </a:r>
            <a:r>
              <a:rPr lang="zh-CN" altLang="en-US" sz="1800">
                <a:latin typeface="Arial" charset="0"/>
                <a:ea typeface="黑体" pitchFamily="49" charset="-122"/>
              </a:rPr>
              <a:t>发现该领域受到哪些国家或基金的重视</a:t>
            </a:r>
          </a:p>
        </p:txBody>
      </p:sp>
      <p:pic>
        <p:nvPicPr>
          <p:cNvPr id="10854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072563" cy="577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549275"/>
            <a:ext cx="6365875" cy="698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39778" name="Text Box 2"/>
          <p:cNvSpPr txBox="1">
            <a:spLocks noChangeArrowheads="1"/>
          </p:cNvSpPr>
          <p:nvPr/>
        </p:nvSpPr>
        <p:spPr bwMode="auto">
          <a:xfrm>
            <a:off x="0" y="0"/>
            <a:ext cx="5791200" cy="481013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3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  <a:ea typeface="黑体" pitchFamily="49" charset="-122"/>
              </a:rPr>
              <a:t>国家与地区 </a:t>
            </a:r>
            <a:r>
              <a:rPr lang="en-US" altLang="zh-CN" sz="1800">
                <a:latin typeface="Arial" charset="0"/>
                <a:ea typeface="黑体" pitchFamily="49" charset="-122"/>
              </a:rPr>
              <a:t>- </a:t>
            </a:r>
            <a:r>
              <a:rPr lang="zh-CN" altLang="en-US" sz="1800">
                <a:latin typeface="Arial" charset="0"/>
                <a:ea typeface="黑体" pitchFamily="49" charset="-122"/>
              </a:rPr>
              <a:t>发现该领域高产出的国家与地区</a:t>
            </a:r>
          </a:p>
        </p:txBody>
      </p:sp>
      <p:sp>
        <p:nvSpPr>
          <p:cNvPr id="1739781" name="Text Box 5"/>
          <p:cNvSpPr txBox="1">
            <a:spLocks noChangeArrowheads="1"/>
          </p:cNvSpPr>
          <p:nvPr/>
        </p:nvSpPr>
        <p:spPr bwMode="auto">
          <a:xfrm>
            <a:off x="4114800" y="3357563"/>
            <a:ext cx="5029200" cy="2232025"/>
          </a:xfrm>
          <a:prstGeom prst="rect">
            <a:avLst/>
          </a:prstGeom>
          <a:solidFill>
            <a:schemeClr val="bg1"/>
          </a:solidFill>
          <a:ln w="31750">
            <a:solidFill>
              <a:srgbClr val="FF6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>
                <a:latin typeface="Arial" charset="0"/>
              </a:rPr>
              <a:t>查看记录，再次分析，发现中国在该领域</a:t>
            </a:r>
            <a:r>
              <a:rPr lang="en-US" altLang="zh-CN" sz="2000">
                <a:latin typeface="Arial" charset="0"/>
              </a:rPr>
              <a:t>: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–"/>
            </a:pPr>
            <a:r>
              <a:rPr lang="en-US" altLang="zh-CN" sz="1800">
                <a:latin typeface="Arial" charset="0"/>
              </a:rPr>
              <a:t> </a:t>
            </a:r>
            <a:r>
              <a:rPr lang="zh-CN" altLang="en-US" sz="1800">
                <a:latin typeface="Arial" charset="0"/>
              </a:rPr>
              <a:t>引领机构</a:t>
            </a:r>
            <a:r>
              <a:rPr lang="en-US" altLang="zh-CN" sz="1800">
                <a:latin typeface="Arial" charset="0"/>
              </a:rPr>
              <a:t>, </a:t>
            </a:r>
            <a:r>
              <a:rPr lang="zh-CN" altLang="en-US" sz="1800">
                <a:latin typeface="Arial" charset="0"/>
              </a:rPr>
              <a:t>高产出</a:t>
            </a:r>
            <a:r>
              <a:rPr lang="en-US" altLang="zh-CN" sz="1800">
                <a:latin typeface="Arial" charset="0"/>
              </a:rPr>
              <a:t>, </a:t>
            </a:r>
            <a:r>
              <a:rPr lang="zh-CN" altLang="en-US" sz="1800">
                <a:latin typeface="Arial" charset="0"/>
              </a:rPr>
              <a:t>高影响力的作者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–"/>
            </a:pPr>
            <a:r>
              <a:rPr lang="zh-CN" altLang="en-US" sz="1800">
                <a:latin typeface="Arial" charset="0"/>
              </a:rPr>
              <a:t> 经常发表中国作者论文的期刊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–"/>
            </a:pPr>
            <a:r>
              <a:rPr lang="zh-CN" altLang="en-US" sz="1800">
                <a:latin typeface="Arial" charset="0"/>
              </a:rPr>
              <a:t> 与中国学者合作的国家和机构</a:t>
            </a:r>
          </a:p>
          <a:p>
            <a:pPr lvl="1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charset="0"/>
              <a:buChar char="–"/>
            </a:pPr>
            <a:r>
              <a:rPr lang="zh-CN" altLang="en-US" sz="1800">
                <a:latin typeface="Arial" charset="0"/>
              </a:rPr>
              <a:t> 该课题在中国的发展趋势</a:t>
            </a:r>
          </a:p>
        </p:txBody>
      </p:sp>
      <p:sp>
        <p:nvSpPr>
          <p:cNvPr id="1739786" name="Oval 10"/>
          <p:cNvSpPr>
            <a:spLocks noChangeArrowheads="1"/>
          </p:cNvSpPr>
          <p:nvPr/>
        </p:nvSpPr>
        <p:spPr bwMode="auto">
          <a:xfrm>
            <a:off x="1331913" y="1412875"/>
            <a:ext cx="609600" cy="381000"/>
          </a:xfrm>
          <a:prstGeom prst="ellipse">
            <a:avLst/>
          </a:prstGeom>
          <a:noFill/>
          <a:ln w="28575" algn="ctr">
            <a:solidFill>
              <a:srgbClr val="FF5050"/>
            </a:solidFill>
            <a:round/>
            <a:headEnd/>
            <a:tailEnd/>
          </a:ln>
        </p:spPr>
        <p:txBody>
          <a:bodyPr vert="eaVert"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9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9781" grpId="0" animBg="1"/>
      <p:bldP spid="1739786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0595" name="标题 1"/>
          <p:cNvSpPr>
            <a:spLocks noGrp="1"/>
          </p:cNvSpPr>
          <p:nvPr>
            <p:ph type="title" idx="4294967295"/>
          </p:nvPr>
        </p:nvSpPr>
        <p:spPr bwMode="auto">
          <a:xfrm>
            <a:off x="298450" y="-315913"/>
            <a:ext cx="7369175" cy="836613"/>
          </a:xfrm>
          <a:noFill/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中国在石墨烯领域发表的论文</a:t>
            </a:r>
          </a:p>
        </p:txBody>
      </p:sp>
      <p:sp>
        <p:nvSpPr>
          <p:cNvPr id="5" name="椭圆 4"/>
          <p:cNvSpPr>
            <a:spLocks noChangeArrowheads="1"/>
          </p:cNvSpPr>
          <p:nvPr/>
        </p:nvSpPr>
        <p:spPr bwMode="auto">
          <a:xfrm>
            <a:off x="7812088" y="2492375"/>
            <a:ext cx="1331912" cy="457200"/>
          </a:xfrm>
          <a:prstGeom prst="ellipse">
            <a:avLst/>
          </a:prstGeom>
          <a:noFill/>
          <a:ln w="31750" algn="ctr">
            <a:solidFill>
              <a:srgbClr val="FF6600"/>
            </a:solidFill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endParaRPr lang="zh-CN" altLang="en-US" sz="1800" b="0">
              <a:solidFill>
                <a:srgbClr val="FFFFFF"/>
              </a:solidFill>
              <a:latin typeface="+mn-lt"/>
              <a:ea typeface="宋体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内容占位符 4"/>
          <p:cNvSpPr>
            <a:spLocks noGrp="1"/>
          </p:cNvSpPr>
          <p:nvPr>
            <p:ph sz="quarter" idx="1"/>
          </p:nvPr>
        </p:nvSpPr>
        <p:spPr>
          <a:xfrm>
            <a:off x="500034" y="1000108"/>
            <a:ext cx="7467600" cy="533400"/>
          </a:xfrm>
        </p:spPr>
        <p:txBody>
          <a:bodyPr/>
          <a:lstStyle/>
          <a:p>
            <a:pPr eaLnBrk="1" hangingPunct="1">
              <a:buNone/>
            </a:pPr>
            <a:r>
              <a:rPr lang="zh-CN" altLang="en-US" sz="4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   文献调研的意义</a:t>
            </a:r>
            <a:endParaRPr lang="en-US" altLang="zh-CN" sz="4000" b="1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1214414" y="2000240"/>
          <a:ext cx="5688632" cy="3847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66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1619" name="Rectangle 3"/>
          <p:cNvSpPr>
            <a:spLocks noGrp="1"/>
          </p:cNvSpPr>
          <p:nvPr>
            <p:ph type="title" idx="4294967295"/>
          </p:nvPr>
        </p:nvSpPr>
        <p:spPr bwMode="auto">
          <a:xfrm>
            <a:off x="468313" y="-242888"/>
            <a:ext cx="7369175" cy="8366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选择感兴趣的论文查看全记录</a:t>
            </a:r>
          </a:p>
        </p:txBody>
      </p:sp>
      <p:sp>
        <p:nvSpPr>
          <p:cNvPr id="111620" name="Rectangle 4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1690688" y="2636838"/>
            <a:ext cx="3960812" cy="792162"/>
          </a:xfrm>
          <a:prstGeom prst="rect">
            <a:avLst/>
          </a:prstGeom>
          <a:noFill/>
          <a:ln w="38100" algn="ctr">
            <a:solidFill>
              <a:srgbClr val="FF5050"/>
            </a:solidFill>
            <a:miter lim="800000"/>
            <a:headEnd/>
            <a:tailEnd/>
          </a:ln>
          <a:effectLst/>
        </p:spPr>
        <p:txBody>
          <a:bodyPr vert="eaVert" wrap="none" anchor="ctr"/>
          <a:lstStyle/>
          <a:p>
            <a:endParaRPr lang="zh-CN" altLang="en-US"/>
          </a:p>
        </p:txBody>
      </p:sp>
      <p:pic>
        <p:nvPicPr>
          <p:cNvPr id="11162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20938"/>
            <a:ext cx="8243887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1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1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79388" y="-315913"/>
            <a:ext cx="7921625" cy="83661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en-US" altLang="zh-CN" sz="2800" b="1" cap="none" smtClean="0">
                <a:latin typeface="Century Schoolbook" pitchFamily="18" charset="0"/>
                <a:ea typeface="宋体" pitchFamily="2" charset="-122"/>
              </a:rPr>
              <a:t>2010</a:t>
            </a:r>
            <a:r>
              <a:rPr lang="zh-CN" altLang="en-US" sz="2800" b="1" cap="none" smtClean="0">
                <a:latin typeface="Century Schoolbook" pitchFamily="18" charset="0"/>
                <a:ea typeface="宋体" pitchFamily="2" charset="-122"/>
              </a:rPr>
              <a:t>年物理学奖得主</a:t>
            </a:r>
            <a:r>
              <a:rPr lang="en-US" altLang="zh-CN" sz="2800" b="1" cap="none" smtClean="0">
                <a:latin typeface="Century Schoolbook" pitchFamily="18" charset="0"/>
                <a:ea typeface="宋体" pitchFamily="2" charset="-122"/>
              </a:rPr>
              <a:t>-</a:t>
            </a:r>
            <a:r>
              <a:rPr lang="zh-CN" altLang="en-US" sz="2800" b="1" cap="none" smtClean="0">
                <a:latin typeface="Century Schoolbook" pitchFamily="18" charset="0"/>
                <a:ea typeface="宋体" pitchFamily="2" charset="-122"/>
              </a:rPr>
              <a:t>广为人知的消息浮出水面</a:t>
            </a:r>
          </a:p>
        </p:txBody>
      </p:sp>
      <p:sp>
        <p:nvSpPr>
          <p:cNvPr id="11264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pic>
        <p:nvPicPr>
          <p:cNvPr id="1126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20713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1258888" y="3933825"/>
            <a:ext cx="7345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zh-CN" altLang="en-US" sz="1800">
              <a:latin typeface="Impact" pitchFamily="34" charset="0"/>
            </a:endParaRPr>
          </a:p>
        </p:txBody>
      </p:sp>
      <p:pic>
        <p:nvPicPr>
          <p:cNvPr id="1126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95513" y="836613"/>
            <a:ext cx="5000625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116013" y="4724400"/>
            <a:ext cx="6913562" cy="1774825"/>
          </a:xfrm>
          <a:prstGeom prst="rect">
            <a:avLst/>
          </a:prstGeom>
          <a:solidFill>
            <a:schemeClr val="bg1"/>
          </a:solidFill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1800">
                <a:latin typeface="Arial" charset="0"/>
              </a:rPr>
              <a:t>石墨烯一直被认为是假设性的结构，无法单独稳定存在，直至</a:t>
            </a:r>
            <a:r>
              <a:rPr lang="en-US" altLang="zh-CN" sz="1800">
                <a:latin typeface="Arial" charset="0"/>
              </a:rPr>
              <a:t>2004</a:t>
            </a:r>
            <a:r>
              <a:rPr lang="zh-CN" altLang="en-US" sz="1800">
                <a:latin typeface="Arial" charset="0"/>
              </a:rPr>
              <a:t>年，英国曼彻斯特大学物理学家安德烈</a:t>
            </a:r>
            <a:r>
              <a:rPr lang="en-US" altLang="zh-CN" sz="1800">
                <a:latin typeface="Arial" charset="0"/>
              </a:rPr>
              <a:t>·</a:t>
            </a:r>
            <a:r>
              <a:rPr lang="zh-CN" altLang="en-US" sz="1800">
                <a:latin typeface="Arial" charset="0"/>
              </a:rPr>
              <a:t>海姆和康斯坦丁</a:t>
            </a:r>
            <a:r>
              <a:rPr lang="en-US" altLang="zh-CN" sz="1800">
                <a:latin typeface="Arial" charset="0"/>
              </a:rPr>
              <a:t>·</a:t>
            </a:r>
            <a:r>
              <a:rPr lang="zh-CN" altLang="en-US" sz="1800">
                <a:latin typeface="Arial" charset="0"/>
              </a:rPr>
              <a:t>諾沃肖洛夫，成功地在实验中用胶带“撕裂法”从石墨中分离出石墨烯，而证实它可以单独存在，两人也因：“在二维石墨烯材料的开创性实验”为由，共同获得</a:t>
            </a:r>
            <a:r>
              <a:rPr lang="en-US" altLang="zh-CN" sz="1800">
                <a:latin typeface="Arial" charset="0"/>
              </a:rPr>
              <a:t>2010</a:t>
            </a:r>
            <a:r>
              <a:rPr lang="zh-CN" altLang="en-US" sz="1800">
                <a:latin typeface="Arial" charset="0"/>
              </a:rPr>
              <a:t>年诺贝尔物理学奖的桂冠。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49275"/>
            <a:ext cx="9144000" cy="654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3667" name="Oval 4"/>
          <p:cNvSpPr>
            <a:spLocks noChangeArrowheads="1"/>
          </p:cNvSpPr>
          <p:nvPr/>
        </p:nvSpPr>
        <p:spPr bwMode="auto">
          <a:xfrm>
            <a:off x="6516688" y="4868863"/>
            <a:ext cx="1295400" cy="3810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113668" name="Oval 4"/>
          <p:cNvSpPr>
            <a:spLocks noChangeArrowheads="1"/>
          </p:cNvSpPr>
          <p:nvPr/>
        </p:nvSpPr>
        <p:spPr bwMode="auto">
          <a:xfrm>
            <a:off x="684213" y="2565400"/>
            <a:ext cx="838200" cy="381000"/>
          </a:xfrm>
          <a:prstGeom prst="ellipse">
            <a:avLst/>
          </a:prstGeom>
          <a:noFill/>
          <a:ln w="38100" algn="ctr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zh-CN" altLang="en-US" sz="1800" b="0">
              <a:latin typeface="Impact" pitchFamily="34" charset="0"/>
            </a:endParaRPr>
          </a:p>
        </p:txBody>
      </p:sp>
      <p:sp>
        <p:nvSpPr>
          <p:cNvPr id="615427" name="AutoShape 3"/>
          <p:cNvSpPr>
            <a:spLocks/>
          </p:cNvSpPr>
          <p:nvPr/>
        </p:nvSpPr>
        <p:spPr bwMode="auto">
          <a:xfrm>
            <a:off x="2268538" y="3213100"/>
            <a:ext cx="3549650" cy="533400"/>
          </a:xfrm>
          <a:prstGeom prst="borderCallout2">
            <a:avLst>
              <a:gd name="adj1" fmla="val 21431"/>
              <a:gd name="adj2" fmla="val -2148"/>
              <a:gd name="adj3" fmla="val 21431"/>
              <a:gd name="adj4" fmla="val -2148"/>
              <a:gd name="adj5" fmla="val -63394"/>
              <a:gd name="adj6" fmla="val -24912"/>
            </a:avLst>
          </a:prstGeom>
          <a:solidFill>
            <a:schemeClr val="bg1"/>
          </a:solidFill>
          <a:ln w="25400">
            <a:solidFill>
              <a:srgbClr val="FF66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>
                <a:latin typeface="Arial" charset="0"/>
              </a:rPr>
              <a:t>浏览该文章的参考文献</a:t>
            </a:r>
          </a:p>
        </p:txBody>
      </p:sp>
      <p:sp>
        <p:nvSpPr>
          <p:cNvPr id="113670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6156325" cy="533400"/>
          </a:xfrm>
          <a:solidFill>
            <a:schemeClr val="bg1"/>
          </a:solidFill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   全记录的引文链接</a:t>
            </a:r>
            <a:r>
              <a:rPr lang="en-US" altLang="zh-CN" b="1" cap="none" smtClean="0">
                <a:latin typeface="Century Schoolbook" pitchFamily="18" charset="0"/>
                <a:ea typeface="宋体" pitchFamily="2" charset="-122"/>
              </a:rPr>
              <a:t>(</a:t>
            </a:r>
            <a:r>
              <a:rPr lang="zh-CN" altLang="en-US" b="1" cap="none" smtClean="0">
                <a:latin typeface="Century Schoolbook" pitchFamily="18" charset="0"/>
                <a:ea typeface="宋体" pitchFamily="2" charset="-122"/>
              </a:rPr>
              <a:t>参考文献</a:t>
            </a:r>
            <a:r>
              <a:rPr lang="en-US" altLang="zh-CN" b="1" cap="none" smtClean="0">
                <a:latin typeface="Century Schoolbook" pitchFamily="18" charset="0"/>
                <a:ea typeface="宋体" pitchFamily="2" charset="-122"/>
              </a:rPr>
              <a:t>)</a:t>
            </a:r>
          </a:p>
        </p:txBody>
      </p:sp>
      <p:pic>
        <p:nvPicPr>
          <p:cNvPr id="11367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62475" y="3419475"/>
            <a:ext cx="19050" cy="1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3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62475" y="3424238"/>
            <a:ext cx="19050" cy="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36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1208088"/>
            <a:ext cx="9144000" cy="5649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3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zh-CN" altLang="en-US" cap="none" smtClean="0"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11571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 smtClean="0">
              <a:latin typeface="Century Schoolbook" pitchFamily="18" charset="0"/>
              <a:ea typeface="宋体" pitchFamily="2" charset="-122"/>
            </a:endParaRPr>
          </a:p>
        </p:txBody>
      </p:sp>
      <p:pic>
        <p:nvPicPr>
          <p:cNvPr id="11571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42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5717" name="Group 5"/>
          <p:cNvGrpSpPr>
            <a:grpSpLocks/>
          </p:cNvGrpSpPr>
          <p:nvPr/>
        </p:nvGrpSpPr>
        <p:grpSpPr bwMode="auto">
          <a:xfrm>
            <a:off x="6588125" y="1341438"/>
            <a:ext cx="2376488" cy="1727200"/>
            <a:chOff x="4150" y="845"/>
            <a:chExt cx="1497" cy="1088"/>
          </a:xfrm>
        </p:grpSpPr>
        <p:sp>
          <p:nvSpPr>
            <p:cNvPr id="115718" name="Line 6"/>
            <p:cNvSpPr>
              <a:spLocks noChangeShapeType="1"/>
            </p:cNvSpPr>
            <p:nvPr/>
          </p:nvSpPr>
          <p:spPr bwMode="auto">
            <a:xfrm>
              <a:off x="4195" y="845"/>
              <a:ext cx="1428" cy="0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719" name="Line 7"/>
            <p:cNvSpPr>
              <a:spLocks noChangeShapeType="1"/>
            </p:cNvSpPr>
            <p:nvPr/>
          </p:nvSpPr>
          <p:spPr bwMode="auto">
            <a:xfrm>
              <a:off x="4150" y="845"/>
              <a:ext cx="1474" cy="1043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5720" name="Line 8"/>
            <p:cNvSpPr>
              <a:spLocks noChangeShapeType="1"/>
            </p:cNvSpPr>
            <p:nvPr/>
          </p:nvSpPr>
          <p:spPr bwMode="auto">
            <a:xfrm>
              <a:off x="5647" y="845"/>
              <a:ext cx="0" cy="1088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15721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1196975"/>
            <a:ext cx="5435600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22" name="Rectangle 10"/>
          <p:cNvSpPr>
            <a:spLocks noChangeArrowheads="1"/>
          </p:cNvSpPr>
          <p:nvPr/>
        </p:nvSpPr>
        <p:spPr bwMode="auto">
          <a:xfrm>
            <a:off x="0" y="2060575"/>
            <a:ext cx="1763713" cy="4392613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pic>
        <p:nvPicPr>
          <p:cNvPr id="115723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133600"/>
            <a:ext cx="4787900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5724" name="Text Box 12"/>
          <p:cNvSpPr txBox="1">
            <a:spLocks noChangeArrowheads="1"/>
          </p:cNvSpPr>
          <p:nvPr/>
        </p:nvSpPr>
        <p:spPr bwMode="auto">
          <a:xfrm>
            <a:off x="34925" y="0"/>
            <a:ext cx="3455988" cy="5794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zh-CN" altLang="en-US">
                <a:solidFill>
                  <a:schemeClr val="tx2"/>
                </a:solidFill>
                <a:latin typeface="Arial" charset="0"/>
              </a:rPr>
              <a:t>神奇按钮总结</a:t>
            </a:r>
            <a:endParaRPr lang="en-US" altLang="zh-CN">
              <a:solidFill>
                <a:schemeClr val="tx2"/>
              </a:solidFill>
              <a:latin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157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5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2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857224" y="142852"/>
            <a:ext cx="7110410" cy="107157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zh-CN" altLang="en-US" sz="3400" b="1" cap="none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利用中国知网进行课题</a:t>
            </a:r>
            <a:r>
              <a:rPr lang="zh-CN" altLang="en-US" sz="3400" b="1" cap="none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中文文献</a:t>
            </a:r>
            <a:r>
              <a:rPr lang="en-US" altLang="zh-CN" sz="3400" b="1" cap="none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/>
            </a:r>
            <a:br>
              <a:rPr lang="en-US" altLang="zh-CN" sz="3400" b="1" cap="none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</a:br>
            <a:r>
              <a:rPr lang="zh-CN" altLang="en-US" sz="3400" b="1" cap="none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</a:rPr>
              <a:t>调研实例演示</a:t>
            </a:r>
            <a:endParaRPr lang="zh-CN" altLang="en-US" sz="3400" b="1" cap="none" dirty="0" smtClean="0">
              <a:solidFill>
                <a:schemeClr val="accent1"/>
              </a:solidFill>
              <a:latin typeface="Century Schoolbook" pitchFamily="18" charset="0"/>
              <a:ea typeface="宋体" pitchFamily="2" charset="-122"/>
            </a:endParaRPr>
          </a:p>
        </p:txBody>
      </p:sp>
      <p:sp>
        <p:nvSpPr>
          <p:cNvPr id="90115" name="Rectangle 3"/>
          <p:cNvSpPr>
            <a:spLocks noGrp="1"/>
          </p:cNvSpPr>
          <p:nvPr>
            <p:ph type="body" idx="4294967295"/>
          </p:nvPr>
        </p:nvSpPr>
        <p:spPr>
          <a:xfrm>
            <a:off x="500034" y="1285860"/>
            <a:ext cx="7467600" cy="5357850"/>
          </a:xfrm>
        </p:spPr>
        <p:txBody>
          <a:bodyPr/>
          <a:lstStyle/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检索</a:t>
            </a:r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某个课题的综述文献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快速锁定本课题相关的高影响力的论文</a:t>
            </a: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分析研究发展趋势</a:t>
            </a:r>
          </a:p>
          <a:p>
            <a:r>
              <a:rPr lang="zh-CN" altLang="en-US" b="1" dirty="0" smtClean="0">
                <a:latin typeface="宋体" pitchFamily="2" charset="-122"/>
                <a:ea typeface="宋体" pitchFamily="2" charset="-122"/>
              </a:rPr>
              <a:t>了解课题在不同学科的分布情况</a:t>
            </a: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了解与自己研究方向有关的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机构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了解研究相关的基金资助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了解学科牛人</a:t>
            </a:r>
            <a:endParaRPr lang="zh-CN" altLang="en-US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  。。。。。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。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中国知网元</a:t>
            </a: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搜索使用</a:t>
            </a: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None/>
            </a:pP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 algn="ctr">
              <a:buNone/>
            </a:pPr>
            <a:r>
              <a:rPr lang="zh-CN" altLang="en-US" sz="4000" b="1" dirty="0" smtClean="0">
                <a:solidFill>
                  <a:schemeClr val="accent1"/>
                </a:solidFill>
                <a:latin typeface="华文彩云" pitchFamily="2" charset="-122"/>
                <a:ea typeface="华文彩云" pitchFamily="2" charset="-122"/>
              </a:rPr>
              <a:t>上课现场演示</a:t>
            </a:r>
            <a:endParaRPr lang="en-US" altLang="zh-CN" sz="4000" b="1" dirty="0" smtClean="0">
              <a:solidFill>
                <a:schemeClr val="accent1"/>
              </a:solidFill>
              <a:latin typeface="华文彩云" pitchFamily="2" charset="-122"/>
              <a:ea typeface="华文彩云" pitchFamily="2" charset="-122"/>
            </a:endParaRPr>
          </a:p>
          <a:p>
            <a:pPr>
              <a:buNone/>
            </a:pP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endParaRPr lang="zh-CN" altLang="en-US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endParaRPr lang="en-US" altLang="zh-CN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lnSpc>
                <a:spcPct val="140000"/>
              </a:lnSpc>
              <a:buClr>
                <a:srgbClr val="236402"/>
              </a:buClr>
              <a:buSzPct val="60000"/>
              <a:buFont typeface="Wingdings" pitchFamily="2" charset="2"/>
              <a:buNone/>
            </a:pPr>
            <a:endParaRPr lang="zh-CN" altLang="en-US" sz="2800" b="1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ChangeArrowheads="1"/>
          </p:cNvSpPr>
          <p:nvPr/>
        </p:nvSpPr>
        <p:spPr bwMode="auto">
          <a:xfrm>
            <a:off x="152400" y="1905000"/>
            <a:ext cx="762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16" name="Rectangle 4"/>
          <p:cNvSpPr>
            <a:spLocks noChangeArrowheads="1"/>
          </p:cNvSpPr>
          <p:nvPr/>
        </p:nvSpPr>
        <p:spPr bwMode="auto">
          <a:xfrm>
            <a:off x="762000" y="1981200"/>
            <a:ext cx="6858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669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1187450" y="620713"/>
            <a:ext cx="7129463" cy="554355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endParaRPr lang="en-US" altLang="zh-CN" sz="5800">
              <a:solidFill>
                <a:srgbClr val="CC00FF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sz="7300" i="1">
                <a:solidFill>
                  <a:srgbClr val="CC00FF"/>
                </a:solidFill>
                <a:latin typeface="BatangChe" pitchFamily="49" charset="-127"/>
                <a:ea typeface="BatangChe" pitchFamily="49" charset="-127"/>
              </a:rPr>
              <a:t>问题、建议？</a:t>
            </a:r>
          </a:p>
          <a:p>
            <a:pPr>
              <a:buFont typeface="Wingdings" pitchFamily="2" charset="2"/>
              <a:buNone/>
            </a:pPr>
            <a:endParaRPr lang="zh-CN" altLang="en-US" sz="4600">
              <a:solidFill>
                <a:srgbClr val="CC00FF"/>
              </a:solidFill>
              <a:latin typeface="BatangChe" pitchFamily="49" charset="-127"/>
              <a:ea typeface="BatangChe" pitchFamily="49" charset="-127"/>
            </a:endParaRPr>
          </a:p>
          <a:p>
            <a:pPr algn="ctr">
              <a:buFont typeface="Wingdings" pitchFamily="2" charset="2"/>
              <a:buNone/>
            </a:pPr>
            <a:endParaRPr lang="zh-CN" altLang="en-US" sz="2600">
              <a:latin typeface="宋体" pitchFamily="2" charset="-122"/>
              <a:ea typeface="宋体" pitchFamily="2" charset="-122"/>
            </a:endParaRPr>
          </a:p>
          <a:p>
            <a:pPr algn="ctr">
              <a:buFont typeface="Wingdings" pitchFamily="2" charset="2"/>
              <a:buNone/>
            </a:pPr>
            <a:r>
              <a:rPr lang="zh-CN" altLang="en-US" sz="3600">
                <a:latin typeface="宋体" pitchFamily="2" charset="-122"/>
                <a:ea typeface="宋体" pitchFamily="2" charset="-122"/>
              </a:rPr>
              <a:t>李云华</a:t>
            </a:r>
          </a:p>
          <a:p>
            <a:pPr algn="ctr">
              <a:buFont typeface="Wingdings" pitchFamily="2" charset="2"/>
              <a:buNone/>
            </a:pPr>
            <a:r>
              <a:rPr lang="en-US" altLang="zh-CN" sz="3600">
                <a:latin typeface="宋体" pitchFamily="2" charset="-122"/>
                <a:ea typeface="宋体" pitchFamily="2" charset="-122"/>
              </a:rPr>
              <a:t>yhli@lib.whu.edu.cn</a:t>
            </a:r>
          </a:p>
        </p:txBody>
      </p:sp>
    </p:spTree>
  </p:cSld>
  <p:clrMapOvr>
    <a:masterClrMapping/>
  </p:clrMapOvr>
  <p:transition advClick="0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0034" y="214290"/>
            <a:ext cx="7467600" cy="1143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  <a:cs typeface="+mn-cs"/>
              </a:rPr>
              <a:t> 文献调研的关键</a:t>
            </a:r>
          </a:p>
        </p:txBody>
      </p:sp>
      <p:sp>
        <p:nvSpPr>
          <p:cNvPr id="84995" name="Rectangle 3"/>
          <p:cNvSpPr>
            <a:spLocks noGrp="1"/>
          </p:cNvSpPr>
          <p:nvPr>
            <p:ph type="body" idx="4294967295"/>
          </p:nvPr>
        </p:nvSpPr>
        <p:spPr>
          <a:xfrm>
            <a:off x="642910" y="1428736"/>
            <a:ext cx="7467600" cy="4873625"/>
          </a:xfrm>
        </p:spPr>
        <p:txBody>
          <a:bodyPr/>
          <a:lstStyle/>
          <a:p>
            <a:r>
              <a:rPr lang="zh-CN" altLang="en-US" sz="3200" b="1" dirty="0" smtClean="0">
                <a:latin typeface="Century Schoolbook" pitchFamily="18" charset="0"/>
                <a:ea typeface="宋体" pitchFamily="2" charset="-122"/>
              </a:rPr>
              <a:t>查全：尽可能掌握全面的信息，避免重要文献的遗漏</a:t>
            </a:r>
          </a:p>
          <a:p>
            <a:pPr>
              <a:buFont typeface="Wingdings" pitchFamily="2" charset="2"/>
              <a:buNone/>
            </a:pPr>
            <a:endParaRPr lang="zh-CN" altLang="en-US" sz="10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3200" b="1" dirty="0" smtClean="0">
                <a:latin typeface="Century Schoolbook" pitchFamily="18" charset="0"/>
                <a:ea typeface="宋体" pitchFamily="2" charset="-122"/>
              </a:rPr>
              <a:t>查准：避免查出大量相关度小的文献，关注高质量的文献</a:t>
            </a:r>
          </a:p>
          <a:p>
            <a:endParaRPr lang="zh-CN" altLang="en-US" sz="1000" b="1" dirty="0" smtClean="0">
              <a:latin typeface="Century Schoolbook" pitchFamily="18" charset="0"/>
              <a:ea typeface="宋体" pitchFamily="2" charset="-122"/>
            </a:endParaRPr>
          </a:p>
          <a:p>
            <a:pPr>
              <a:buFont typeface="Wingdings" pitchFamily="2" charset="2"/>
              <a:buNone/>
            </a:pP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所以在文献调研过程中应注意：</a:t>
            </a:r>
          </a:p>
          <a:p>
            <a:pPr>
              <a:buFont typeface="Wingdings" pitchFamily="2" charset="2"/>
              <a:buChar char="ü"/>
            </a:pP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文献类型</a:t>
            </a:r>
          </a:p>
          <a:p>
            <a:pPr>
              <a:buFont typeface="Wingdings" pitchFamily="2" charset="2"/>
              <a:buChar char="ü"/>
            </a:pP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时间跨度</a:t>
            </a:r>
          </a:p>
          <a:p>
            <a:pPr>
              <a:buFont typeface="Wingdings" pitchFamily="2" charset="2"/>
              <a:buChar char="ü"/>
            </a:pP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数据库</a:t>
            </a:r>
          </a:p>
          <a:p>
            <a:pPr>
              <a:buFont typeface="Wingdings" pitchFamily="2" charset="2"/>
              <a:buChar char="ü"/>
            </a:pPr>
            <a:r>
              <a:rPr lang="zh-CN" altLang="en-US" b="1" dirty="0" smtClean="0">
                <a:latin typeface="Century Schoolbook" pitchFamily="18" charset="0"/>
                <a:ea typeface="宋体" pitchFamily="2" charset="-122"/>
              </a:rPr>
              <a:t>检索方法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标题 1"/>
          <p:cNvSpPr>
            <a:spLocks noGrp="1"/>
          </p:cNvSpPr>
          <p:nvPr>
            <p:ph type="title"/>
          </p:nvPr>
        </p:nvSpPr>
        <p:spPr bwMode="auto">
          <a:xfrm>
            <a:off x="642910" y="428604"/>
            <a:ext cx="8250237" cy="788987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zh-CN" altLang="en-US" sz="4000" b="1" dirty="0" smtClean="0">
                <a:solidFill>
                  <a:schemeClr val="accent1"/>
                </a:solidFill>
                <a:latin typeface="Century Schoolbook" pitchFamily="18" charset="0"/>
                <a:ea typeface="宋体" pitchFamily="2" charset="-122"/>
                <a:cs typeface="+mn-cs"/>
              </a:rPr>
              <a:t>文献调研资源基础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642910" y="1500174"/>
            <a:ext cx="7467600" cy="4873752"/>
          </a:xfrm>
        </p:spPr>
        <p:txBody>
          <a:bodyPr/>
          <a:lstStyle/>
          <a:p>
            <a:pPr>
              <a:buSzPct val="90000"/>
              <a:buFont typeface="Wingdings" pitchFamily="2" charset="2"/>
              <a:buChar char="l"/>
              <a:defRPr/>
            </a:pPr>
            <a:r>
              <a:rPr lang="zh-CN" altLang="en-US" sz="3200" b="1" dirty="0" smtClean="0"/>
              <a:t>学术型研究成果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</a:rPr>
              <a:t>（科研基础资料）</a:t>
            </a:r>
            <a:endParaRPr lang="en-US" altLang="zh-CN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SzPct val="90000"/>
              <a:buNone/>
              <a:defRPr/>
            </a:pPr>
            <a:r>
              <a:rPr lang="en-US" altLang="zh-CN" sz="2400" dirty="0" smtClean="0"/>
              <a:t>    —</a:t>
            </a:r>
            <a:r>
              <a:rPr lang="zh-CN" altLang="en-US" sz="2400" dirty="0" smtClean="0"/>
              <a:t>期刊、博硕论文、会议论文、报纸信息</a:t>
            </a:r>
            <a:r>
              <a:rPr lang="en-US" altLang="zh-CN" sz="2400" dirty="0" smtClean="0"/>
              <a:t>……</a:t>
            </a:r>
          </a:p>
          <a:p>
            <a:pPr>
              <a:buSzPct val="90000"/>
              <a:buFont typeface="Wingdings" pitchFamily="2" charset="2"/>
              <a:buChar char="l"/>
              <a:defRPr/>
            </a:pPr>
            <a:r>
              <a:rPr lang="zh-CN" altLang="en-US" sz="3200" b="1" dirty="0" smtClean="0"/>
              <a:t>事实性资料基础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</a:rPr>
              <a:t>（把握历史，通古博今）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SzPct val="90000"/>
              <a:buNone/>
              <a:defRPr/>
            </a:pPr>
            <a:r>
              <a:rPr lang="en-US" altLang="zh-CN" dirty="0" smtClean="0"/>
              <a:t>    —</a:t>
            </a:r>
            <a:r>
              <a:rPr lang="zh-CN" altLang="en-US" sz="2400" dirty="0" smtClean="0"/>
              <a:t>年鉴信息、统计资料、图表</a:t>
            </a:r>
            <a:r>
              <a:rPr lang="en-US" altLang="zh-CN" sz="2400" dirty="0" smtClean="0"/>
              <a:t>…</a:t>
            </a:r>
          </a:p>
          <a:p>
            <a:pPr>
              <a:buSzPct val="90000"/>
              <a:buFont typeface="Wingdings" pitchFamily="2" charset="2"/>
              <a:buChar char="l"/>
              <a:defRPr/>
            </a:pPr>
            <a:r>
              <a:rPr lang="zh-CN" altLang="en-US" sz="3200" b="1" dirty="0" smtClean="0"/>
              <a:t>技术型成果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</a:rPr>
              <a:t>（避免重复研究；利用已有成果）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SzPct val="90000"/>
              <a:buNone/>
              <a:defRPr/>
            </a:pPr>
            <a:r>
              <a:rPr lang="en-US" altLang="zh-CN" sz="2400" dirty="0" smtClean="0"/>
              <a:t>    —</a:t>
            </a:r>
            <a:r>
              <a:rPr lang="zh-CN" altLang="en-US" sz="2400" dirty="0" smtClean="0"/>
              <a:t>标准、科技成果、专利</a:t>
            </a:r>
            <a:endParaRPr lang="en-US" altLang="zh-CN" sz="2400" dirty="0" smtClean="0"/>
          </a:p>
          <a:p>
            <a:pPr>
              <a:buSzPct val="90000"/>
              <a:buFont typeface="Wingdings" pitchFamily="2" charset="2"/>
              <a:buChar char="l"/>
              <a:defRPr/>
            </a:pPr>
            <a:r>
              <a:rPr lang="zh-CN" altLang="en-US" sz="3200" b="1" dirty="0" smtClean="0"/>
              <a:t>国际文献信息</a:t>
            </a:r>
            <a:r>
              <a:rPr lang="zh-CN" altLang="en-US" sz="2400" dirty="0" smtClean="0">
                <a:solidFill>
                  <a:schemeClr val="bg2">
                    <a:lumMod val="50000"/>
                  </a:schemeClr>
                </a:solidFill>
              </a:rPr>
              <a:t>（通观国内外最新研究动态）</a:t>
            </a:r>
            <a:endParaRPr lang="en-US" altLang="zh-CN" sz="2400" dirty="0" smtClean="0">
              <a:solidFill>
                <a:schemeClr val="bg2">
                  <a:lumMod val="50000"/>
                </a:schemeClr>
              </a:solidFill>
            </a:endParaRPr>
          </a:p>
          <a:p>
            <a:pPr>
              <a:buSzPct val="90000"/>
              <a:buNone/>
              <a:defRPr/>
            </a:pPr>
            <a:r>
              <a:rPr lang="en-US" altLang="zh-CN" sz="2400" dirty="0" smtClean="0"/>
              <a:t>   </a:t>
            </a:r>
            <a:r>
              <a:rPr lang="en-US" altLang="zh-CN" dirty="0" smtClean="0"/>
              <a:t> —SCI</a:t>
            </a:r>
            <a:r>
              <a:rPr lang="zh-CN" altLang="en-US" dirty="0" smtClean="0"/>
              <a:t>、</a:t>
            </a:r>
            <a:r>
              <a:rPr lang="en-US" altLang="zh-CN" dirty="0" smtClean="0"/>
              <a:t>EI</a:t>
            </a:r>
            <a:r>
              <a:rPr lang="zh-CN" altLang="en-US" dirty="0" smtClean="0"/>
              <a:t>、</a:t>
            </a:r>
            <a:r>
              <a:rPr lang="en-US" altLang="zh-CN" sz="2400" dirty="0" err="1" smtClean="0"/>
              <a:t>springer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wiley</a:t>
            </a:r>
            <a:r>
              <a:rPr lang="zh-CN" altLang="en-US" sz="2400" dirty="0" smtClean="0"/>
              <a:t>、</a:t>
            </a:r>
            <a:r>
              <a:rPr lang="en-US" altLang="zh-CN" sz="2400" dirty="0" err="1" smtClean="0"/>
              <a:t>proquest</a:t>
            </a:r>
            <a:r>
              <a:rPr lang="en-US" altLang="zh-CN" sz="2400" dirty="0" smtClean="0"/>
              <a:t>……</a:t>
            </a:r>
          </a:p>
          <a:p>
            <a:pPr>
              <a:buFont typeface="Arial" pitchFamily="34" charset="0"/>
              <a:buChar char="•"/>
              <a:defRPr/>
            </a:pPr>
            <a:endParaRPr lang="zh-CN" altLang="en-US" sz="2400" dirty="0" smtClean="0"/>
          </a:p>
        </p:txBody>
      </p:sp>
    </p:spTree>
    <p:extLst>
      <p:ext uri="{BB962C8B-B14F-4D97-AF65-F5344CB8AC3E}">
        <p14:creationId xmlns="" xmlns:p14="http://schemas.microsoft.com/office/powerpoint/2010/main" val="163257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zh-CN" altLang="en-US" sz="6000" cap="none" dirty="0" smtClean="0">
                <a:solidFill>
                  <a:schemeClr val="accent1"/>
                </a:solidFill>
                <a:latin typeface="Century Schoolbook" pitchFamily="18" charset="0"/>
                <a:ea typeface="华文楷体" pitchFamily="2" charset="-122"/>
              </a:rPr>
              <a:t>本讲内容</a:t>
            </a:r>
          </a:p>
        </p:txBody>
      </p:sp>
      <p:sp>
        <p:nvSpPr>
          <p:cNvPr id="120835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文献调研概述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文献调研的方法</a:t>
            </a:r>
            <a:r>
              <a:rPr lang="zh-CN" altLang="en-US" dirty="0" smtClean="0">
                <a:solidFill>
                  <a:schemeClr val="accent1">
                    <a:lumMod val="75000"/>
                  </a:schemeClr>
                </a:solidFill>
                <a:latin typeface="Century Schoolbook" pitchFamily="18" charset="0"/>
                <a:ea typeface="宋体" pitchFamily="2" charset="-122"/>
              </a:rPr>
              <a:t> </a:t>
            </a:r>
            <a:endParaRPr lang="zh-CN" altLang="en-US" sz="5000" b="1" dirty="0" smtClean="0">
              <a:solidFill>
                <a:schemeClr val="accent1">
                  <a:lumMod val="75000"/>
                </a:schemeClr>
              </a:solidFill>
              <a:latin typeface="Century Schoolbook" pitchFamily="18" charset="0"/>
              <a:ea typeface="宋体" pitchFamily="2" charset="-122"/>
            </a:endParaRP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文献的阅读</a:t>
            </a:r>
          </a:p>
          <a:p>
            <a:endParaRPr lang="zh-CN" altLang="en-US" sz="1200" b="1" dirty="0" smtClean="0">
              <a:latin typeface="Century Schoolbook" pitchFamily="18" charset="0"/>
              <a:ea typeface="宋体" pitchFamily="2" charset="-122"/>
            </a:endParaRPr>
          </a:p>
          <a:p>
            <a:r>
              <a:rPr lang="zh-CN" altLang="en-US" sz="4500" b="1" dirty="0" smtClean="0">
                <a:latin typeface="Century Schoolbook" pitchFamily="18" charset="0"/>
                <a:ea typeface="宋体" pitchFamily="2" charset="-122"/>
              </a:rPr>
              <a:t>实例演示</a:t>
            </a:r>
          </a:p>
          <a:p>
            <a:endParaRPr lang="zh-CN" altLang="en-US" dirty="0" smtClean="0">
              <a:latin typeface="Century Schoolbook" pitchFamily="18" charset="0"/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3.3|54.4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7_凸显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7_凸显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凸显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凸显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4274</TotalTime>
  <Words>2777</Words>
  <Application>Microsoft Office PowerPoint</Application>
  <PresentationFormat>全屏显示(4:3)</PresentationFormat>
  <Paragraphs>407</Paragraphs>
  <Slides>65</Slides>
  <Notes>5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65</vt:i4>
      </vt:variant>
    </vt:vector>
  </HeadingPairs>
  <TitlesOfParts>
    <vt:vector size="67" baseType="lpstr">
      <vt:lpstr>7_凸显</vt:lpstr>
      <vt:lpstr>图表</vt:lpstr>
      <vt:lpstr>研究生开题或科研立项前的 文献调研</vt:lpstr>
      <vt:lpstr>抛砖引玉：如何进行科研选题？</vt:lpstr>
      <vt:lpstr>幻灯片 3</vt:lpstr>
      <vt:lpstr>本讲内容</vt:lpstr>
      <vt:lpstr>幻灯片 5</vt:lpstr>
      <vt:lpstr>幻灯片 6</vt:lpstr>
      <vt:lpstr> 文献调研的关键</vt:lpstr>
      <vt:lpstr>文献调研资源基础</vt:lpstr>
      <vt:lpstr>本讲内容</vt:lpstr>
      <vt:lpstr>幻灯片 10</vt:lpstr>
      <vt:lpstr>幻灯片 11</vt:lpstr>
      <vt:lpstr>我馆具有丰富的数据库资源</vt:lpstr>
      <vt:lpstr>检索词的选择?</vt:lpstr>
      <vt:lpstr>幻灯片 14</vt:lpstr>
      <vt:lpstr>幻灯片 15</vt:lpstr>
      <vt:lpstr>幻灯片 16</vt:lpstr>
      <vt:lpstr>幻灯片 17</vt:lpstr>
      <vt:lpstr>幻灯片 18</vt:lpstr>
      <vt:lpstr>幻灯片 19</vt:lpstr>
      <vt:lpstr>数据库检索的基本方法和技巧</vt:lpstr>
      <vt:lpstr>幻灯片 21</vt:lpstr>
      <vt:lpstr>布尔逻辑检索演示</vt:lpstr>
      <vt:lpstr>  截词检索</vt:lpstr>
      <vt:lpstr>幻灯片 24</vt:lpstr>
      <vt:lpstr>截词检索——后截断 </vt:lpstr>
      <vt:lpstr>  截词检索——中间截断</vt:lpstr>
      <vt:lpstr>使用截词检索注意事项</vt:lpstr>
      <vt:lpstr>位置检索</vt:lpstr>
      <vt:lpstr> 各种算符在数据库中的实际应用位置算符</vt:lpstr>
      <vt:lpstr>词组检索</vt:lpstr>
      <vt:lpstr>各种检索算符的灵活应用</vt:lpstr>
      <vt:lpstr>幻灯片 32</vt:lpstr>
      <vt:lpstr>检索策略的制定 　　</vt:lpstr>
      <vt:lpstr>检索结果的评价</vt:lpstr>
      <vt:lpstr>幻灯片 35</vt:lpstr>
      <vt:lpstr>幻灯片 36</vt:lpstr>
      <vt:lpstr>本讲内容</vt:lpstr>
      <vt:lpstr>文献的阅读 </vt:lpstr>
      <vt:lpstr>文献的阅读 </vt:lpstr>
      <vt:lpstr>文献的阅读 </vt:lpstr>
      <vt:lpstr>本讲内容</vt:lpstr>
      <vt:lpstr>利用Web of Science进行课题调研</vt:lpstr>
      <vt:lpstr>Web of Science只收录最重要的学术期刊</vt:lpstr>
      <vt:lpstr>检索举例 –石墨烯的相关研究 </vt:lpstr>
      <vt:lpstr>幻灯片 45</vt:lpstr>
      <vt:lpstr>检索举例  ：有关石墨烯的相关研究</vt:lpstr>
      <vt:lpstr>幻灯片 47</vt:lpstr>
      <vt:lpstr>引文报告-一览全局</vt:lpstr>
      <vt:lpstr>幻灯片 49</vt:lpstr>
      <vt:lpstr>幻灯片 50</vt:lpstr>
      <vt:lpstr>幻灯片 51</vt:lpstr>
      <vt:lpstr>幻灯片 52</vt:lpstr>
      <vt:lpstr>多角度分析把握课题研究趋势</vt:lpstr>
      <vt:lpstr>利用Web of Science强大的分析功能</vt:lpstr>
      <vt:lpstr>幻灯片 55</vt:lpstr>
      <vt:lpstr>幻灯片 56</vt:lpstr>
      <vt:lpstr>幻灯片 57</vt:lpstr>
      <vt:lpstr>幻灯片 58</vt:lpstr>
      <vt:lpstr>中国在石墨烯领域发表的论文</vt:lpstr>
      <vt:lpstr>选择感兴趣的论文查看全记录</vt:lpstr>
      <vt:lpstr>2010年物理学奖得主-广为人知的消息浮出水面</vt:lpstr>
      <vt:lpstr>   全记录的引文链接(参考文献)</vt:lpstr>
      <vt:lpstr>幻灯片 63</vt:lpstr>
      <vt:lpstr>利用中国知网进行课题中文文献 调研实例演示</vt:lpstr>
      <vt:lpstr>幻灯片 65</vt:lpstr>
    </vt:vector>
  </TitlesOfParts>
  <Company>微软中国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开题或论文写作前的文献调研（文科）</dc:title>
  <dc:creator>FDU-lib</dc:creator>
  <cp:lastModifiedBy>china</cp:lastModifiedBy>
  <cp:revision>329</cp:revision>
  <dcterms:created xsi:type="dcterms:W3CDTF">2010-11-12T01:01:47Z</dcterms:created>
  <dcterms:modified xsi:type="dcterms:W3CDTF">2013-03-19T00:50:25Z</dcterms:modified>
</cp:coreProperties>
</file>