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73" r:id="rId7"/>
    <p:sldId id="259" r:id="rId8"/>
    <p:sldId id="267" r:id="rId9"/>
    <p:sldId id="268" r:id="rId10"/>
    <p:sldId id="269" r:id="rId11"/>
    <p:sldId id="270" r:id="rId12"/>
    <p:sldId id="271" r:id="rId13"/>
    <p:sldId id="272" r:id="rId14"/>
    <p:sldId id="274" r:id="rId15"/>
    <p:sldId id="275" r:id="rId16"/>
    <p:sldId id="277" r:id="rId17"/>
    <p:sldId id="280" r:id="rId18"/>
    <p:sldId id="281" r:id="rId19"/>
    <p:sldId id="282" r:id="rId20"/>
    <p:sldId id="283" r:id="rId21"/>
    <p:sldId id="284" r:id="rId22"/>
    <p:sldId id="285" r:id="rId23"/>
    <p:sldId id="286" r:id="rId24"/>
    <p:sldId id="287" r:id="rId25"/>
    <p:sldId id="288" r:id="rId26"/>
    <p:sldId id="276" r:id="rId27"/>
    <p:sldId id="279" r:id="rId28"/>
    <p:sldId id="290" r:id="rId29"/>
    <p:sldId id="289" r:id="rId3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BC541A"/>
    <a:srgbClr val="D860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2784" autoAdjust="0"/>
    <p:restoredTop sz="93373" autoAdjust="0"/>
  </p:normalViewPr>
  <p:slideViewPr>
    <p:cSldViewPr>
      <p:cViewPr>
        <p:scale>
          <a:sx n="66" d="100"/>
          <a:sy n="66" d="100"/>
        </p:scale>
        <p:origin x="-1494" y="-624"/>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zh-CN" altLang="en-US" smtClean="0"/>
              <a:t>单击此处编辑母版标题样式</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fr-CA"/>
          </a:p>
        </p:txBody>
      </p:sp>
      <p:sp>
        <p:nvSpPr>
          <p:cNvPr id="4" name="Espace réservé de la date 3"/>
          <p:cNvSpPr>
            <a:spLocks noGrp="1"/>
          </p:cNvSpPr>
          <p:nvPr>
            <p:ph type="dt" sz="half" idx="10"/>
          </p:nvPr>
        </p:nvSpPr>
        <p:spPr/>
        <p:txBody>
          <a:bodyPr/>
          <a:lstStyle>
            <a:lvl1pPr>
              <a:defRPr/>
            </a:lvl1pPr>
          </a:lstStyle>
          <a:p>
            <a:pPr>
              <a:defRPr/>
            </a:pPr>
            <a:fld id="{BB0B1B1B-0113-457A-B721-0CCE1C973C59}" type="datetimeFigureOut">
              <a:rPr lang="fr-FR" altLang="zh-CN"/>
              <a:pPr>
                <a:defRPr/>
              </a:pPr>
              <a:t>26/04/2013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EA4168A-FCC1-438F-AC91-A5834538F4E5}" type="slidenum">
              <a:rPr lang="fr-CA" altLang="zh-CN"/>
              <a:pPr>
                <a:defRPr/>
              </a:pPr>
              <a:t>‹#›</a:t>
            </a:fld>
            <a:endParaRPr lang="fr-CA"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smtClean="0"/>
              <a:t>单击此处编辑母版标题样式</a:t>
            </a:r>
            <a:endParaRPr lang="fr-CA"/>
          </a:p>
        </p:txBody>
      </p:sp>
      <p:sp>
        <p:nvSpPr>
          <p:cNvPr id="3" name="Espace réservé du texte vertical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CA"/>
          </a:p>
        </p:txBody>
      </p:sp>
      <p:sp>
        <p:nvSpPr>
          <p:cNvPr id="4" name="Espace réservé de la date 3"/>
          <p:cNvSpPr>
            <a:spLocks noGrp="1"/>
          </p:cNvSpPr>
          <p:nvPr>
            <p:ph type="dt" sz="half" idx="10"/>
          </p:nvPr>
        </p:nvSpPr>
        <p:spPr/>
        <p:txBody>
          <a:bodyPr/>
          <a:lstStyle>
            <a:lvl1pPr>
              <a:defRPr/>
            </a:lvl1pPr>
          </a:lstStyle>
          <a:p>
            <a:pPr>
              <a:defRPr/>
            </a:pPr>
            <a:fld id="{E1756ED6-E6C7-41D4-A7D4-642B14E9CD49}" type="datetimeFigureOut">
              <a:rPr lang="fr-FR" altLang="zh-CN"/>
              <a:pPr>
                <a:defRPr/>
              </a:pPr>
              <a:t>26/04/2013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705A1C38-0C11-4D81-B01E-0756F9AA7210}" type="slidenum">
              <a:rPr lang="fr-CA" altLang="zh-CN"/>
              <a:pPr>
                <a:defRPr/>
              </a:pPr>
              <a:t>‹#›</a:t>
            </a:fld>
            <a:endParaRPr lang="fr-CA"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CA"/>
          </a:p>
        </p:txBody>
      </p:sp>
      <p:sp>
        <p:nvSpPr>
          <p:cNvPr id="4" name="Espace réservé de la date 3"/>
          <p:cNvSpPr>
            <a:spLocks noGrp="1"/>
          </p:cNvSpPr>
          <p:nvPr>
            <p:ph type="dt" sz="half" idx="10"/>
          </p:nvPr>
        </p:nvSpPr>
        <p:spPr/>
        <p:txBody>
          <a:bodyPr/>
          <a:lstStyle>
            <a:lvl1pPr>
              <a:defRPr/>
            </a:lvl1pPr>
          </a:lstStyle>
          <a:p>
            <a:pPr>
              <a:defRPr/>
            </a:pPr>
            <a:fld id="{E870CE30-8C92-4237-8FAB-1CB4A1422A55}" type="datetimeFigureOut">
              <a:rPr lang="fr-FR" altLang="zh-CN"/>
              <a:pPr>
                <a:defRPr/>
              </a:pPr>
              <a:t>26/04/2013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38CFC674-BE5D-4608-A6DD-E94FADEB3BB2}" type="slidenum">
              <a:rPr lang="fr-CA" altLang="zh-CN"/>
              <a:pPr>
                <a:defRPr/>
              </a:pPr>
              <a:t>‹#›</a:t>
            </a:fld>
            <a:endParaRPr lang="fr-CA"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smtClean="0"/>
              <a:t>单击此处编辑母版标题样式</a:t>
            </a:r>
            <a:endParaRPr lang="fr-CA"/>
          </a:p>
        </p:txBody>
      </p:sp>
      <p:sp>
        <p:nvSpPr>
          <p:cNvPr id="3" name="Espace réservé du contenu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CA"/>
          </a:p>
        </p:txBody>
      </p:sp>
      <p:sp>
        <p:nvSpPr>
          <p:cNvPr id="4" name="Espace réservé de la date 3"/>
          <p:cNvSpPr>
            <a:spLocks noGrp="1"/>
          </p:cNvSpPr>
          <p:nvPr>
            <p:ph type="dt" sz="half" idx="10"/>
          </p:nvPr>
        </p:nvSpPr>
        <p:spPr/>
        <p:txBody>
          <a:bodyPr/>
          <a:lstStyle>
            <a:lvl1pPr>
              <a:defRPr/>
            </a:lvl1pPr>
          </a:lstStyle>
          <a:p>
            <a:pPr>
              <a:defRPr/>
            </a:pPr>
            <a:fld id="{9FF25832-6F8E-4775-9457-B5C84D24E07E}" type="datetimeFigureOut">
              <a:rPr lang="fr-FR" altLang="zh-CN"/>
              <a:pPr>
                <a:defRPr/>
              </a:pPr>
              <a:t>26/04/2013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E5BB21E-1FE3-478D-8063-701D873FD740}" type="slidenum">
              <a:rPr lang="fr-CA" altLang="zh-CN"/>
              <a:pPr>
                <a:defRPr/>
              </a:pPr>
              <a:t>‹#›</a:t>
            </a:fld>
            <a:endParaRPr lang="fr-CA"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Espace réservé de la date 3"/>
          <p:cNvSpPr>
            <a:spLocks noGrp="1"/>
          </p:cNvSpPr>
          <p:nvPr>
            <p:ph type="dt" sz="half" idx="10"/>
          </p:nvPr>
        </p:nvSpPr>
        <p:spPr/>
        <p:txBody>
          <a:bodyPr/>
          <a:lstStyle>
            <a:lvl1pPr>
              <a:defRPr/>
            </a:lvl1pPr>
          </a:lstStyle>
          <a:p>
            <a:pPr>
              <a:defRPr/>
            </a:pPr>
            <a:fld id="{A9FE37F3-12C0-41A9-AF72-98BFCCB450B7}" type="datetimeFigureOut">
              <a:rPr lang="fr-FR" altLang="zh-CN"/>
              <a:pPr>
                <a:defRPr/>
              </a:pPr>
              <a:t>26/04/2013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5E3EDB7-6E45-4F2C-8ADC-FB3705984E4C}" type="slidenum">
              <a:rPr lang="fr-CA" altLang="zh-CN"/>
              <a:pPr>
                <a:defRPr/>
              </a:pPr>
              <a:t>‹#›</a:t>
            </a:fld>
            <a:endParaRPr lang="fr-CA"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smtClean="0"/>
              <a:t>单击此处编辑母版标题样式</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CA"/>
          </a:p>
        </p:txBody>
      </p:sp>
      <p:sp>
        <p:nvSpPr>
          <p:cNvPr id="5" name="Espace réservé de la date 3"/>
          <p:cNvSpPr>
            <a:spLocks noGrp="1"/>
          </p:cNvSpPr>
          <p:nvPr>
            <p:ph type="dt" sz="half" idx="10"/>
          </p:nvPr>
        </p:nvSpPr>
        <p:spPr/>
        <p:txBody>
          <a:bodyPr/>
          <a:lstStyle>
            <a:lvl1pPr>
              <a:defRPr/>
            </a:lvl1pPr>
          </a:lstStyle>
          <a:p>
            <a:pPr>
              <a:defRPr/>
            </a:pPr>
            <a:fld id="{4997BB2F-FECD-49F6-99B7-51C4B79E53CE}" type="datetimeFigureOut">
              <a:rPr lang="fr-FR" altLang="zh-CN"/>
              <a:pPr>
                <a:defRPr/>
              </a:pPr>
              <a:t>26/04/2013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8C535FBF-8F8B-42FB-82A4-4854C89A0F38}" type="slidenum">
              <a:rPr lang="fr-CA" altLang="zh-CN"/>
              <a:pPr>
                <a:defRPr/>
              </a:pPr>
              <a:t>‹#›</a:t>
            </a:fld>
            <a:endParaRPr lang="fr-CA"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CN" altLang="en-US" smtClean="0"/>
              <a:t>单击此处编辑母版标题样式</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CA"/>
          </a:p>
        </p:txBody>
      </p:sp>
      <p:sp>
        <p:nvSpPr>
          <p:cNvPr id="7" name="Espace réservé de la date 3"/>
          <p:cNvSpPr>
            <a:spLocks noGrp="1"/>
          </p:cNvSpPr>
          <p:nvPr>
            <p:ph type="dt" sz="half" idx="10"/>
          </p:nvPr>
        </p:nvSpPr>
        <p:spPr/>
        <p:txBody>
          <a:bodyPr/>
          <a:lstStyle>
            <a:lvl1pPr>
              <a:defRPr/>
            </a:lvl1pPr>
          </a:lstStyle>
          <a:p>
            <a:pPr>
              <a:defRPr/>
            </a:pPr>
            <a:fld id="{39DB1879-AAC1-4991-B67E-FBEB5971A2A4}" type="datetimeFigureOut">
              <a:rPr lang="fr-FR" altLang="zh-CN"/>
              <a:pPr>
                <a:defRPr/>
              </a:pPr>
              <a:t>26/04/2013</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9EDA83A1-B6F9-44A7-AE1F-0F817099BBFE}" type="slidenum">
              <a:rPr lang="fr-CA" altLang="zh-CN"/>
              <a:pPr>
                <a:defRPr/>
              </a:pPr>
              <a:t>‹#›</a:t>
            </a:fld>
            <a:endParaRPr lang="fr-CA"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smtClean="0"/>
              <a:t>单击此处编辑母版标题样式</a:t>
            </a:r>
            <a:endParaRPr lang="fr-CA"/>
          </a:p>
        </p:txBody>
      </p:sp>
      <p:sp>
        <p:nvSpPr>
          <p:cNvPr id="3" name="Espace réservé de la date 3"/>
          <p:cNvSpPr>
            <a:spLocks noGrp="1"/>
          </p:cNvSpPr>
          <p:nvPr>
            <p:ph type="dt" sz="half" idx="10"/>
          </p:nvPr>
        </p:nvSpPr>
        <p:spPr/>
        <p:txBody>
          <a:bodyPr/>
          <a:lstStyle>
            <a:lvl1pPr>
              <a:defRPr/>
            </a:lvl1pPr>
          </a:lstStyle>
          <a:p>
            <a:pPr>
              <a:defRPr/>
            </a:pPr>
            <a:fld id="{4C1109E6-1592-4E87-8FB5-3C99F2DAE2A6}" type="datetimeFigureOut">
              <a:rPr lang="fr-FR" altLang="zh-CN"/>
              <a:pPr>
                <a:defRPr/>
              </a:pPr>
              <a:t>26/04/2013</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F521EDB6-066E-44F1-9066-12EB91977BBB}" type="slidenum">
              <a:rPr lang="fr-CA" altLang="zh-CN"/>
              <a:pPr>
                <a:defRPr/>
              </a:pPr>
              <a:t>‹#›</a:t>
            </a:fld>
            <a:endParaRPr lang="fr-CA"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FF78C88-5FAF-49BB-838F-B7175DD4B865}" type="datetimeFigureOut">
              <a:rPr lang="fr-FR" altLang="zh-CN"/>
              <a:pPr>
                <a:defRPr/>
              </a:pPr>
              <a:t>26/04/2013</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803E79CD-D219-45F3-8C00-0C3A24A8159C}" type="slidenum">
              <a:rPr lang="fr-CA" altLang="zh-CN"/>
              <a:pPr>
                <a:defRPr/>
              </a:pPr>
              <a:t>‹#›</a:t>
            </a:fld>
            <a:endParaRPr lang="fr-CA"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Espace réservé de la date 3"/>
          <p:cNvSpPr>
            <a:spLocks noGrp="1"/>
          </p:cNvSpPr>
          <p:nvPr>
            <p:ph type="dt" sz="half" idx="10"/>
          </p:nvPr>
        </p:nvSpPr>
        <p:spPr/>
        <p:txBody>
          <a:bodyPr/>
          <a:lstStyle>
            <a:lvl1pPr>
              <a:defRPr/>
            </a:lvl1pPr>
          </a:lstStyle>
          <a:p>
            <a:pPr>
              <a:defRPr/>
            </a:pPr>
            <a:fld id="{B4B133C3-A49E-4263-B5BC-D94A2AAB1E66}" type="datetimeFigureOut">
              <a:rPr lang="fr-FR" altLang="zh-CN"/>
              <a:pPr>
                <a:defRPr/>
              </a:pPr>
              <a:t>26/04/2013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3609E6A4-F0ED-4BDC-B5D9-514AF40BD388}" type="slidenum">
              <a:rPr lang="fr-CA" altLang="zh-CN"/>
              <a:pPr>
                <a:defRPr/>
              </a:pPr>
              <a:t>‹#›</a:t>
            </a:fld>
            <a:endParaRPr lang="fr-CA"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Espace réservé de la date 3"/>
          <p:cNvSpPr>
            <a:spLocks noGrp="1"/>
          </p:cNvSpPr>
          <p:nvPr>
            <p:ph type="dt" sz="half" idx="10"/>
          </p:nvPr>
        </p:nvSpPr>
        <p:spPr/>
        <p:txBody>
          <a:bodyPr/>
          <a:lstStyle>
            <a:lvl1pPr>
              <a:defRPr/>
            </a:lvl1pPr>
          </a:lstStyle>
          <a:p>
            <a:pPr>
              <a:defRPr/>
            </a:pPr>
            <a:fld id="{25B1E375-945F-4A02-B3FE-0A7BA8F4F270}" type="datetimeFigureOut">
              <a:rPr lang="fr-FR" altLang="zh-CN"/>
              <a:pPr>
                <a:defRPr/>
              </a:pPr>
              <a:t>26/04/2013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4022B5F4-54D0-4D2F-9A2E-743321FF6E35}" type="slidenum">
              <a:rPr lang="fr-CA" altLang="zh-CN"/>
              <a:pPr>
                <a:defRPr/>
              </a:pPr>
              <a:t>‹#›</a:t>
            </a:fld>
            <a:endParaRPr lang="fr-CA"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82C53500-EAC2-4803-B69C-493979F6BE68}" type="datetimeFigureOut">
              <a:rPr lang="fr-FR" altLang="zh-CN"/>
              <a:pPr>
                <a:defRPr/>
              </a:pPr>
              <a:t>26/04/2013</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3895575-DCFA-4678-B0D0-530D6A1C1E00}" type="slidenum">
              <a:rPr lang="fr-CA" altLang="zh-CN"/>
              <a:pPr>
                <a:defRPr/>
              </a:pPr>
              <a:t>‹#›</a:t>
            </a:fld>
            <a:endParaRPr lang="fr-CA"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158" y="500042"/>
            <a:ext cx="2547492" cy="369332"/>
          </a:xfrm>
          <a:prstGeom prst="rect">
            <a:avLst/>
          </a:prstGeom>
          <a:noFill/>
        </p:spPr>
        <p:txBody>
          <a:bodyPr wrap="none" rtlCol="0">
            <a:spAutoFit/>
          </a:bodyPr>
          <a:lstStyle/>
          <a:p>
            <a:r>
              <a:rPr lang="zh-CN" altLang="en-US" sz="1800" b="0" dirty="0" smtClean="0">
                <a:latin typeface="华文隶书" pitchFamily="2" charset="-122"/>
                <a:ea typeface="华文隶书" pitchFamily="2" charset="-122"/>
              </a:rPr>
              <a:t>图书馆</a:t>
            </a:r>
            <a:r>
              <a:rPr lang="en-US" altLang="zh-CN" sz="1800" b="0" dirty="0" smtClean="0">
                <a:latin typeface="华文隶书" pitchFamily="2" charset="-122"/>
                <a:ea typeface="华文隶书" pitchFamily="2" charset="-122"/>
              </a:rPr>
              <a:t>90</a:t>
            </a:r>
            <a:r>
              <a:rPr lang="zh-CN" altLang="en-US" sz="1800" b="0" dirty="0" smtClean="0">
                <a:latin typeface="华文隶书" pitchFamily="2" charset="-122"/>
                <a:ea typeface="华文隶书" pitchFamily="2" charset="-122"/>
              </a:rPr>
              <a:t>分钟免费讲座</a:t>
            </a:r>
            <a:endParaRPr lang="zh-CN" altLang="en-US" sz="1800" b="0" dirty="0">
              <a:latin typeface="华文隶书" pitchFamily="2" charset="-122"/>
              <a:ea typeface="华文隶书" pitchFamily="2" charset="-122"/>
            </a:endParaRPr>
          </a:p>
        </p:txBody>
      </p:sp>
      <p:sp>
        <p:nvSpPr>
          <p:cNvPr id="6" name="标题 1"/>
          <p:cNvSpPr>
            <a:spLocks noGrp="1"/>
          </p:cNvSpPr>
          <p:nvPr>
            <p:ph type="ctrTitle" idx="4294967295"/>
          </p:nvPr>
        </p:nvSpPr>
        <p:spPr bwMode="auto">
          <a:xfrm>
            <a:off x="1500166" y="1571612"/>
            <a:ext cx="6429420" cy="1571630"/>
          </a:xfrm>
          <a:prstGeom prst="rect">
            <a:avLst/>
          </a:prstGeom>
          <a:noFill/>
          <a:ln w="9525">
            <a:noFill/>
            <a:miter lim="800000"/>
            <a:headEnd/>
            <a:tailEnd/>
          </a:ln>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60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华文新魏" pitchFamily="2" charset="-122"/>
                <a:ea typeface="华文新魏" pitchFamily="2" charset="-122"/>
              </a:rPr>
              <a:t>用</a:t>
            </a:r>
            <a:r>
              <a:rPr kumimoji="0" lang="en-US" sz="60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华文新魏" pitchFamily="2" charset="-122"/>
                <a:ea typeface="华文新魏" pitchFamily="2" charset="-122"/>
              </a:rPr>
              <a:t>Photoshop</a:t>
            </a:r>
            <a:r>
              <a:rPr kumimoji="0" lang="zh-CN" altLang="en-US" sz="60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华文新魏" pitchFamily="2" charset="-122"/>
                <a:ea typeface="华文新魏" pitchFamily="2" charset="-122"/>
              </a:rPr>
              <a:t>玩转</a:t>
            </a:r>
            <a:r>
              <a:rPr kumimoji="0" lang="en-US" altLang="zh-CN" sz="60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华文新魏" pitchFamily="2" charset="-122"/>
                <a:ea typeface="华文新魏" pitchFamily="2" charset="-122"/>
              </a:rPr>
              <a:t/>
            </a:r>
            <a:br>
              <a:rPr kumimoji="0" lang="en-US" altLang="zh-CN" sz="60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华文新魏" pitchFamily="2" charset="-122"/>
                <a:ea typeface="华文新魏" pitchFamily="2" charset="-122"/>
              </a:rPr>
            </a:br>
            <a:r>
              <a:rPr kumimoji="0" lang="en-US" altLang="zh-CN" sz="60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华文新魏" pitchFamily="2" charset="-122"/>
                <a:ea typeface="华文新魏" pitchFamily="2" charset="-122"/>
              </a:rPr>
              <a:t>         </a:t>
            </a:r>
            <a:r>
              <a:rPr kumimoji="0" lang="zh-CN" altLang="en-US" sz="60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华文新魏" pitchFamily="2" charset="-122"/>
                <a:ea typeface="华文新魏" pitchFamily="2" charset="-122"/>
              </a:rPr>
              <a:t>数码照片   </a:t>
            </a:r>
            <a:r>
              <a:rPr kumimoji="0" lang="zh-CN" altLang="en-US" sz="32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rPr>
              <a:t/>
            </a:r>
            <a:br>
              <a:rPr kumimoji="0" lang="zh-CN" altLang="en-US" sz="32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rPr>
            </a:br>
            <a:endParaRPr kumimoji="0" lang="zh-CN" altLang="en-US" sz="32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微软雅黑"/>
              <a:ea typeface="微软雅黑"/>
              <a:cs typeface="微软雅黑"/>
            </a:endParaRPr>
          </a:p>
        </p:txBody>
      </p:sp>
      <p:sp>
        <p:nvSpPr>
          <p:cNvPr id="8" name="TextBox 7"/>
          <p:cNvSpPr txBox="1"/>
          <p:nvPr/>
        </p:nvSpPr>
        <p:spPr>
          <a:xfrm>
            <a:off x="3857620" y="3429000"/>
            <a:ext cx="112723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华文新魏" pitchFamily="2" charset="-122"/>
                <a:ea typeface="华文新魏" pitchFamily="2" charset="-122"/>
              </a:rPr>
              <a:t>第一讲</a:t>
            </a:r>
          </a:p>
        </p:txBody>
      </p:sp>
      <p:sp>
        <p:nvSpPr>
          <p:cNvPr id="9" name="TextBox 2"/>
          <p:cNvSpPr txBox="1">
            <a:spLocks noChangeArrowheads="1"/>
          </p:cNvSpPr>
          <p:nvPr/>
        </p:nvSpPr>
        <p:spPr bwMode="auto">
          <a:xfrm>
            <a:off x="3357554" y="4429132"/>
            <a:ext cx="1938351" cy="369332"/>
          </a:xfrm>
          <a:prstGeom prst="rect">
            <a:avLst/>
          </a:prstGeom>
          <a:noFill/>
          <a:ln w="9525">
            <a:noFill/>
            <a:miter lim="800000"/>
            <a:headEnd/>
            <a:tailEnd/>
          </a:ln>
        </p:spPr>
        <p:txBody>
          <a:bodyPr wrap="none">
            <a:spAutoFit/>
          </a:bodyPr>
          <a:lstStyle/>
          <a:p>
            <a:r>
              <a:rPr lang="zh-CN" altLang="en-US" sz="1800" dirty="0" smtClean="0">
                <a:ln w="17780" cmpd="sng">
                  <a:noFill/>
                  <a:prstDash val="solid"/>
                  <a:miter lim="800000"/>
                </a:ln>
                <a:solidFill>
                  <a:srgbClr val="002060"/>
                </a:solidFill>
                <a:effectLst>
                  <a:outerShdw blurRad="55000" dist="50800" dir="5400000" algn="tl">
                    <a:srgbClr val="000000">
                      <a:alpha val="33000"/>
                    </a:srgbClr>
                  </a:outerShdw>
                </a:effectLst>
                <a:latin typeface="华文中宋" pitchFamily="2" charset="-122"/>
                <a:ea typeface="华文中宋" pitchFamily="2" charset="-122"/>
                <a:cs typeface="微软雅黑"/>
              </a:rPr>
              <a:t>     主讲：王老师</a:t>
            </a:r>
            <a:endParaRPr lang="zh-CN" altLang="en-US" sz="1800" dirty="0">
              <a:ln w="17780" cmpd="sng">
                <a:noFill/>
                <a:prstDash val="solid"/>
                <a:miter lim="800000"/>
              </a:ln>
              <a:solidFill>
                <a:srgbClr val="002060"/>
              </a:solidFill>
              <a:effectLst>
                <a:outerShdw blurRad="55000" dist="50800" dir="5400000" algn="tl">
                  <a:srgbClr val="000000">
                    <a:alpha val="33000"/>
                  </a:srgbClr>
                </a:outerShdw>
              </a:effectLst>
              <a:latin typeface="华文中宋" pitchFamily="2" charset="-122"/>
              <a:ea typeface="华文中宋" pitchFamily="2" charset="-122"/>
              <a:cs typeface="微软雅黑"/>
            </a:endParaRPr>
          </a:p>
        </p:txBody>
      </p:sp>
      <p:pic>
        <p:nvPicPr>
          <p:cNvPr id="10" name="그림 개체 틀 30"/>
          <p:cNvPicPr preferRelativeResize="0">
            <a:picLocks noChangeAspect="1" noChangeArrowheads="1"/>
          </p:cNvPicPr>
          <p:nvPr/>
        </p:nvPicPr>
        <p:blipFill>
          <a:blip r:embed="rId3" cstate="print"/>
          <a:stretch>
            <a:fillRect/>
          </a:stretch>
        </p:blipFill>
        <p:spPr bwMode="auto">
          <a:xfrm rot="20824557">
            <a:off x="574169" y="5464529"/>
            <a:ext cx="1042619" cy="781016"/>
          </a:xfrm>
          <a:prstGeom prst="rect">
            <a:avLst/>
          </a:prstGeom>
          <a:solidFill>
            <a:srgbClr val="EDEDED"/>
          </a:solidFill>
          <a:ln w="190500" cap="sq">
            <a:solidFill>
              <a:srgbClr val="FFFFFF"/>
            </a:solidFill>
            <a:miter lim="800000"/>
            <a:headEnd/>
            <a:tailEnd/>
          </a:ln>
        </p:spPr>
      </p:pic>
      <p:pic>
        <p:nvPicPr>
          <p:cNvPr id="16" name="그림 개체 틀 28"/>
          <p:cNvPicPr preferRelativeResize="0">
            <a:picLocks noChangeAspect="1" noChangeArrowheads="1"/>
          </p:cNvPicPr>
          <p:nvPr/>
        </p:nvPicPr>
        <p:blipFill>
          <a:blip r:embed="rId4" cstate="print"/>
          <a:stretch>
            <a:fillRect/>
          </a:stretch>
        </p:blipFill>
        <p:spPr bwMode="auto">
          <a:xfrm rot="235907">
            <a:off x="7540759" y="5170629"/>
            <a:ext cx="831778" cy="1189443"/>
          </a:xfrm>
          <a:prstGeom prst="rect">
            <a:avLst/>
          </a:prstGeom>
          <a:solidFill>
            <a:srgbClr val="EDEDED"/>
          </a:solidFill>
          <a:ln w="190500" cap="sq">
            <a:solidFill>
              <a:srgbClr val="FFFFFF"/>
            </a:solidFill>
            <a:miter lim="800000"/>
            <a:headEnd/>
            <a:tailEnd/>
          </a:ln>
        </p:spPr>
      </p:pic>
      <p:grpSp>
        <p:nvGrpSpPr>
          <p:cNvPr id="11" name="Group 177"/>
          <p:cNvGrpSpPr>
            <a:grpSpLocks/>
          </p:cNvGrpSpPr>
          <p:nvPr/>
        </p:nvGrpSpPr>
        <p:grpSpPr bwMode="auto">
          <a:xfrm flipH="1">
            <a:off x="785786" y="4857760"/>
            <a:ext cx="142876" cy="561968"/>
            <a:chOff x="4878" y="631"/>
            <a:chExt cx="479" cy="2487"/>
          </a:xfrm>
        </p:grpSpPr>
        <p:sp>
          <p:nvSpPr>
            <p:cNvPr id="12" name="Freeform 178"/>
            <p:cNvSpPr>
              <a:spLocks/>
            </p:cNvSpPr>
            <p:nvPr/>
          </p:nvSpPr>
          <p:spPr bwMode="auto">
            <a:xfrm>
              <a:off x="4878" y="631"/>
              <a:ext cx="193" cy="2477"/>
            </a:xfrm>
            <a:custGeom>
              <a:avLst/>
              <a:gdLst>
                <a:gd name="T0" fmla="*/ 160 w 82"/>
                <a:gd name="T1" fmla="*/ 71 h 1049"/>
                <a:gd name="T2" fmla="*/ 80 w 82"/>
                <a:gd name="T3" fmla="*/ 836 h 1049"/>
                <a:gd name="T4" fmla="*/ 52 w 82"/>
                <a:gd name="T5" fmla="*/ 1060 h 1049"/>
                <a:gd name="T6" fmla="*/ 52 w 82"/>
                <a:gd name="T7" fmla="*/ 1247 h 1049"/>
                <a:gd name="T8" fmla="*/ 42 w 82"/>
                <a:gd name="T9" fmla="*/ 1327 h 1049"/>
                <a:gd name="T10" fmla="*/ 26 w 82"/>
                <a:gd name="T11" fmla="*/ 1721 h 1049"/>
                <a:gd name="T12" fmla="*/ 26 w 82"/>
                <a:gd name="T13" fmla="*/ 1960 h 1049"/>
                <a:gd name="T14" fmla="*/ 9 w 82"/>
                <a:gd name="T15" fmla="*/ 2349 h 1049"/>
                <a:gd name="T16" fmla="*/ 82 w 82"/>
                <a:gd name="T17" fmla="*/ 2460 h 1049"/>
                <a:gd name="T18" fmla="*/ 179 w 82"/>
                <a:gd name="T19" fmla="*/ 24 h 1049"/>
                <a:gd name="T20" fmla="*/ 160 w 82"/>
                <a:gd name="T21" fmla="*/ 71 h 10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049"/>
                <a:gd name="T35" fmla="*/ 82 w 82"/>
                <a:gd name="T36" fmla="*/ 1049 h 10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9F6801"/>
                </a:gs>
                <a:gs pos="100000">
                  <a:srgbClr val="FEA501"/>
                </a:gs>
              </a:gsLst>
              <a:lin ang="0" scaled="1"/>
            </a:gradFill>
            <a:ln w="14351">
              <a:noFill/>
              <a:miter lim="800000"/>
              <a:headEnd/>
              <a:tailEnd/>
            </a:ln>
          </p:spPr>
          <p:txBody>
            <a:bodyPr/>
            <a:lstStyle/>
            <a:p>
              <a:endParaRPr lang="zh-CN" altLang="en-US"/>
            </a:p>
          </p:txBody>
        </p:sp>
        <p:sp>
          <p:nvSpPr>
            <p:cNvPr id="13" name="Freeform 179"/>
            <p:cNvSpPr>
              <a:spLocks/>
            </p:cNvSpPr>
            <p:nvPr/>
          </p:nvSpPr>
          <p:spPr bwMode="auto">
            <a:xfrm>
              <a:off x="4925" y="631"/>
              <a:ext cx="432" cy="2487"/>
            </a:xfrm>
            <a:custGeom>
              <a:avLst/>
              <a:gdLst>
                <a:gd name="T0" fmla="*/ 47 w 183"/>
                <a:gd name="T1" fmla="*/ 2470 h 1053"/>
                <a:gd name="T2" fmla="*/ 5 w 183"/>
                <a:gd name="T3" fmla="*/ 2400 h 1053"/>
                <a:gd name="T4" fmla="*/ 113 w 183"/>
                <a:gd name="T5" fmla="*/ 71 h 1053"/>
                <a:gd name="T6" fmla="*/ 186 w 183"/>
                <a:gd name="T7" fmla="*/ 9 h 1053"/>
                <a:gd name="T8" fmla="*/ 390 w 183"/>
                <a:gd name="T9" fmla="*/ 24 h 1053"/>
                <a:gd name="T10" fmla="*/ 432 w 183"/>
                <a:gd name="T11" fmla="*/ 71 h 1053"/>
                <a:gd name="T12" fmla="*/ 312 w 183"/>
                <a:gd name="T13" fmla="*/ 2437 h 1053"/>
                <a:gd name="T14" fmla="*/ 271 w 183"/>
                <a:gd name="T15" fmla="*/ 2487 h 1053"/>
                <a:gd name="T16" fmla="*/ 47 w 183"/>
                <a:gd name="T17" fmla="*/ 2470 h 10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1053"/>
                <a:gd name="T29" fmla="*/ 183 w 183"/>
                <a:gd name="T30" fmla="*/ 1053 h 10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9F6801"/>
                </a:gs>
              </a:gsLst>
              <a:lin ang="2700000" scaled="1"/>
            </a:gradFill>
            <a:ln w="14351">
              <a:noFill/>
              <a:miter lim="800000"/>
              <a:headEnd/>
              <a:tailEnd/>
            </a:ln>
          </p:spPr>
          <p:txBody>
            <a:bodyPr/>
            <a:lstStyle/>
            <a:p>
              <a:endParaRPr lang="zh-CN" altLang="en-US"/>
            </a:p>
          </p:txBody>
        </p:sp>
        <p:sp>
          <p:nvSpPr>
            <p:cNvPr id="14" name="Freeform 180"/>
            <p:cNvSpPr>
              <a:spLocks/>
            </p:cNvSpPr>
            <p:nvPr/>
          </p:nvSpPr>
          <p:spPr bwMode="auto">
            <a:xfrm>
              <a:off x="4972" y="2031"/>
              <a:ext cx="317" cy="95"/>
            </a:xfrm>
            <a:custGeom>
              <a:avLst/>
              <a:gdLst>
                <a:gd name="T0" fmla="*/ 71 w 134"/>
                <a:gd name="T1" fmla="*/ 10 h 40"/>
                <a:gd name="T2" fmla="*/ 0 w 134"/>
                <a:gd name="T3" fmla="*/ 40 h 40"/>
                <a:gd name="T4" fmla="*/ 71 w 134"/>
                <a:gd name="T5" fmla="*/ 90 h 40"/>
                <a:gd name="T6" fmla="*/ 260 w 134"/>
                <a:gd name="T7" fmla="*/ 93 h 40"/>
                <a:gd name="T8" fmla="*/ 317 w 134"/>
                <a:gd name="T9" fmla="*/ 62 h 40"/>
                <a:gd name="T10" fmla="*/ 265 w 134"/>
                <a:gd name="T11" fmla="*/ 21 h 40"/>
                <a:gd name="T12" fmla="*/ 71 w 134"/>
                <a:gd name="T13" fmla="*/ 10 h 40"/>
                <a:gd name="T14" fmla="*/ 0 60000 65536"/>
                <a:gd name="T15" fmla="*/ 0 60000 65536"/>
                <a:gd name="T16" fmla="*/ 0 60000 65536"/>
                <a:gd name="T17" fmla="*/ 0 60000 65536"/>
                <a:gd name="T18" fmla="*/ 0 60000 65536"/>
                <a:gd name="T19" fmla="*/ 0 60000 65536"/>
                <a:gd name="T20" fmla="*/ 0 60000 65536"/>
                <a:gd name="T21" fmla="*/ 0 w 134"/>
                <a:gd name="T22" fmla="*/ 0 h 40"/>
                <a:gd name="T23" fmla="*/ 134 w 13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9F6801"/>
                </a:gs>
                <a:gs pos="100000">
                  <a:srgbClr val="FEA501"/>
                </a:gs>
              </a:gsLst>
              <a:lin ang="5400000" scaled="1"/>
            </a:gradFill>
            <a:ln w="14351">
              <a:noFill/>
              <a:miter lim="800000"/>
              <a:headEnd/>
              <a:tailEnd/>
            </a:ln>
          </p:spPr>
          <p:txBody>
            <a:bodyPr/>
            <a:lstStyle/>
            <a:p>
              <a:endParaRPr lang="zh-CN" altLang="en-US"/>
            </a:p>
          </p:txBody>
        </p:sp>
        <p:sp>
          <p:nvSpPr>
            <p:cNvPr id="15" name="Freeform 181"/>
            <p:cNvSpPr>
              <a:spLocks/>
            </p:cNvSpPr>
            <p:nvPr/>
          </p:nvSpPr>
          <p:spPr bwMode="auto">
            <a:xfrm>
              <a:off x="4979" y="1852"/>
              <a:ext cx="345" cy="259"/>
            </a:xfrm>
            <a:custGeom>
              <a:avLst/>
              <a:gdLst>
                <a:gd name="T0" fmla="*/ 274 w 146"/>
                <a:gd name="T1" fmla="*/ 259 h 110"/>
                <a:gd name="T2" fmla="*/ 14 w 146"/>
                <a:gd name="T3" fmla="*/ 240 h 110"/>
                <a:gd name="T4" fmla="*/ 0 w 146"/>
                <a:gd name="T5" fmla="*/ 226 h 110"/>
                <a:gd name="T6" fmla="*/ 17 w 146"/>
                <a:gd name="T7" fmla="*/ 212 h 110"/>
                <a:gd name="T8" fmla="*/ 274 w 146"/>
                <a:gd name="T9" fmla="*/ 231 h 110"/>
                <a:gd name="T10" fmla="*/ 314 w 146"/>
                <a:gd name="T11" fmla="*/ 219 h 110"/>
                <a:gd name="T12" fmla="*/ 317 w 146"/>
                <a:gd name="T13" fmla="*/ 214 h 110"/>
                <a:gd name="T14" fmla="*/ 314 w 146"/>
                <a:gd name="T15" fmla="*/ 186 h 110"/>
                <a:gd name="T16" fmla="*/ 314 w 146"/>
                <a:gd name="T17" fmla="*/ 181 h 110"/>
                <a:gd name="T18" fmla="*/ 321 w 146"/>
                <a:gd name="T19" fmla="*/ 0 h 110"/>
                <a:gd name="T20" fmla="*/ 343 w 146"/>
                <a:gd name="T21" fmla="*/ 184 h 110"/>
                <a:gd name="T22" fmla="*/ 345 w 146"/>
                <a:gd name="T23" fmla="*/ 210 h 110"/>
                <a:gd name="T24" fmla="*/ 336 w 146"/>
                <a:gd name="T25" fmla="*/ 235 h 110"/>
                <a:gd name="T26" fmla="*/ 274 w 146"/>
                <a:gd name="T27" fmla="*/ 259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110"/>
                <a:gd name="T44" fmla="*/ 146 w 146"/>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headEnd/>
              <a:tailEnd/>
            </a:ln>
          </p:spPr>
          <p:txBody>
            <a:bodyPr/>
            <a:lstStyle/>
            <a:p>
              <a:endParaRPr lang="zh-CN" altLang="en-US"/>
            </a:p>
          </p:txBody>
        </p:sp>
      </p:grpSp>
      <p:grpSp>
        <p:nvGrpSpPr>
          <p:cNvPr id="17" name="Group 177"/>
          <p:cNvGrpSpPr>
            <a:grpSpLocks/>
          </p:cNvGrpSpPr>
          <p:nvPr/>
        </p:nvGrpSpPr>
        <p:grpSpPr bwMode="auto">
          <a:xfrm flipH="1">
            <a:off x="7929586" y="4500570"/>
            <a:ext cx="142876" cy="561968"/>
            <a:chOff x="4878" y="631"/>
            <a:chExt cx="479" cy="2487"/>
          </a:xfrm>
        </p:grpSpPr>
        <p:sp>
          <p:nvSpPr>
            <p:cNvPr id="18" name="Freeform 178"/>
            <p:cNvSpPr>
              <a:spLocks/>
            </p:cNvSpPr>
            <p:nvPr/>
          </p:nvSpPr>
          <p:spPr bwMode="auto">
            <a:xfrm>
              <a:off x="4878" y="631"/>
              <a:ext cx="193" cy="2477"/>
            </a:xfrm>
            <a:custGeom>
              <a:avLst/>
              <a:gdLst>
                <a:gd name="T0" fmla="*/ 160 w 82"/>
                <a:gd name="T1" fmla="*/ 71 h 1049"/>
                <a:gd name="T2" fmla="*/ 80 w 82"/>
                <a:gd name="T3" fmla="*/ 836 h 1049"/>
                <a:gd name="T4" fmla="*/ 52 w 82"/>
                <a:gd name="T5" fmla="*/ 1060 h 1049"/>
                <a:gd name="T6" fmla="*/ 52 w 82"/>
                <a:gd name="T7" fmla="*/ 1247 h 1049"/>
                <a:gd name="T8" fmla="*/ 42 w 82"/>
                <a:gd name="T9" fmla="*/ 1327 h 1049"/>
                <a:gd name="T10" fmla="*/ 26 w 82"/>
                <a:gd name="T11" fmla="*/ 1721 h 1049"/>
                <a:gd name="T12" fmla="*/ 26 w 82"/>
                <a:gd name="T13" fmla="*/ 1960 h 1049"/>
                <a:gd name="T14" fmla="*/ 9 w 82"/>
                <a:gd name="T15" fmla="*/ 2349 h 1049"/>
                <a:gd name="T16" fmla="*/ 82 w 82"/>
                <a:gd name="T17" fmla="*/ 2460 h 1049"/>
                <a:gd name="T18" fmla="*/ 179 w 82"/>
                <a:gd name="T19" fmla="*/ 24 h 1049"/>
                <a:gd name="T20" fmla="*/ 160 w 82"/>
                <a:gd name="T21" fmla="*/ 71 h 10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049"/>
                <a:gd name="T35" fmla="*/ 82 w 82"/>
                <a:gd name="T36" fmla="*/ 1049 h 10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9F6801"/>
                </a:gs>
                <a:gs pos="100000">
                  <a:srgbClr val="FEA501"/>
                </a:gs>
              </a:gsLst>
              <a:lin ang="0" scaled="1"/>
            </a:gradFill>
            <a:ln w="14351">
              <a:noFill/>
              <a:miter lim="800000"/>
              <a:headEnd/>
              <a:tailEnd/>
            </a:ln>
          </p:spPr>
          <p:txBody>
            <a:bodyPr/>
            <a:lstStyle/>
            <a:p>
              <a:endParaRPr lang="zh-CN" altLang="en-US"/>
            </a:p>
          </p:txBody>
        </p:sp>
        <p:sp>
          <p:nvSpPr>
            <p:cNvPr id="19" name="Freeform 179"/>
            <p:cNvSpPr>
              <a:spLocks/>
            </p:cNvSpPr>
            <p:nvPr/>
          </p:nvSpPr>
          <p:spPr bwMode="auto">
            <a:xfrm>
              <a:off x="4925" y="631"/>
              <a:ext cx="432" cy="2487"/>
            </a:xfrm>
            <a:custGeom>
              <a:avLst/>
              <a:gdLst>
                <a:gd name="T0" fmla="*/ 47 w 183"/>
                <a:gd name="T1" fmla="*/ 2470 h 1053"/>
                <a:gd name="T2" fmla="*/ 5 w 183"/>
                <a:gd name="T3" fmla="*/ 2400 h 1053"/>
                <a:gd name="T4" fmla="*/ 113 w 183"/>
                <a:gd name="T5" fmla="*/ 71 h 1053"/>
                <a:gd name="T6" fmla="*/ 186 w 183"/>
                <a:gd name="T7" fmla="*/ 9 h 1053"/>
                <a:gd name="T8" fmla="*/ 390 w 183"/>
                <a:gd name="T9" fmla="*/ 24 h 1053"/>
                <a:gd name="T10" fmla="*/ 432 w 183"/>
                <a:gd name="T11" fmla="*/ 71 h 1053"/>
                <a:gd name="T12" fmla="*/ 312 w 183"/>
                <a:gd name="T13" fmla="*/ 2437 h 1053"/>
                <a:gd name="T14" fmla="*/ 271 w 183"/>
                <a:gd name="T15" fmla="*/ 2487 h 1053"/>
                <a:gd name="T16" fmla="*/ 47 w 183"/>
                <a:gd name="T17" fmla="*/ 2470 h 10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1053"/>
                <a:gd name="T29" fmla="*/ 183 w 183"/>
                <a:gd name="T30" fmla="*/ 1053 h 10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9F6801"/>
                </a:gs>
              </a:gsLst>
              <a:lin ang="2700000" scaled="1"/>
            </a:gradFill>
            <a:ln w="14351">
              <a:noFill/>
              <a:miter lim="800000"/>
              <a:headEnd/>
              <a:tailEnd/>
            </a:ln>
          </p:spPr>
          <p:txBody>
            <a:bodyPr/>
            <a:lstStyle/>
            <a:p>
              <a:endParaRPr lang="zh-CN" altLang="en-US"/>
            </a:p>
          </p:txBody>
        </p:sp>
        <p:sp>
          <p:nvSpPr>
            <p:cNvPr id="20" name="Freeform 180"/>
            <p:cNvSpPr>
              <a:spLocks/>
            </p:cNvSpPr>
            <p:nvPr/>
          </p:nvSpPr>
          <p:spPr bwMode="auto">
            <a:xfrm>
              <a:off x="4972" y="2031"/>
              <a:ext cx="317" cy="95"/>
            </a:xfrm>
            <a:custGeom>
              <a:avLst/>
              <a:gdLst>
                <a:gd name="T0" fmla="*/ 71 w 134"/>
                <a:gd name="T1" fmla="*/ 10 h 40"/>
                <a:gd name="T2" fmla="*/ 0 w 134"/>
                <a:gd name="T3" fmla="*/ 40 h 40"/>
                <a:gd name="T4" fmla="*/ 71 w 134"/>
                <a:gd name="T5" fmla="*/ 90 h 40"/>
                <a:gd name="T6" fmla="*/ 260 w 134"/>
                <a:gd name="T7" fmla="*/ 93 h 40"/>
                <a:gd name="T8" fmla="*/ 317 w 134"/>
                <a:gd name="T9" fmla="*/ 62 h 40"/>
                <a:gd name="T10" fmla="*/ 265 w 134"/>
                <a:gd name="T11" fmla="*/ 21 h 40"/>
                <a:gd name="T12" fmla="*/ 71 w 134"/>
                <a:gd name="T13" fmla="*/ 10 h 40"/>
                <a:gd name="T14" fmla="*/ 0 60000 65536"/>
                <a:gd name="T15" fmla="*/ 0 60000 65536"/>
                <a:gd name="T16" fmla="*/ 0 60000 65536"/>
                <a:gd name="T17" fmla="*/ 0 60000 65536"/>
                <a:gd name="T18" fmla="*/ 0 60000 65536"/>
                <a:gd name="T19" fmla="*/ 0 60000 65536"/>
                <a:gd name="T20" fmla="*/ 0 60000 65536"/>
                <a:gd name="T21" fmla="*/ 0 w 134"/>
                <a:gd name="T22" fmla="*/ 0 h 40"/>
                <a:gd name="T23" fmla="*/ 134 w 13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9F6801"/>
                </a:gs>
                <a:gs pos="100000">
                  <a:srgbClr val="FEA501"/>
                </a:gs>
              </a:gsLst>
              <a:lin ang="5400000" scaled="1"/>
            </a:gradFill>
            <a:ln w="14351">
              <a:noFill/>
              <a:miter lim="800000"/>
              <a:headEnd/>
              <a:tailEnd/>
            </a:ln>
          </p:spPr>
          <p:txBody>
            <a:bodyPr/>
            <a:lstStyle/>
            <a:p>
              <a:endParaRPr lang="zh-CN" altLang="en-US"/>
            </a:p>
          </p:txBody>
        </p:sp>
        <p:sp>
          <p:nvSpPr>
            <p:cNvPr id="21" name="Freeform 181"/>
            <p:cNvSpPr>
              <a:spLocks/>
            </p:cNvSpPr>
            <p:nvPr/>
          </p:nvSpPr>
          <p:spPr bwMode="auto">
            <a:xfrm>
              <a:off x="4979" y="1852"/>
              <a:ext cx="345" cy="259"/>
            </a:xfrm>
            <a:custGeom>
              <a:avLst/>
              <a:gdLst>
                <a:gd name="T0" fmla="*/ 274 w 146"/>
                <a:gd name="T1" fmla="*/ 259 h 110"/>
                <a:gd name="T2" fmla="*/ 14 w 146"/>
                <a:gd name="T3" fmla="*/ 240 h 110"/>
                <a:gd name="T4" fmla="*/ 0 w 146"/>
                <a:gd name="T5" fmla="*/ 226 h 110"/>
                <a:gd name="T6" fmla="*/ 17 w 146"/>
                <a:gd name="T7" fmla="*/ 212 h 110"/>
                <a:gd name="T8" fmla="*/ 274 w 146"/>
                <a:gd name="T9" fmla="*/ 231 h 110"/>
                <a:gd name="T10" fmla="*/ 314 w 146"/>
                <a:gd name="T11" fmla="*/ 219 h 110"/>
                <a:gd name="T12" fmla="*/ 317 w 146"/>
                <a:gd name="T13" fmla="*/ 214 h 110"/>
                <a:gd name="T14" fmla="*/ 314 w 146"/>
                <a:gd name="T15" fmla="*/ 186 h 110"/>
                <a:gd name="T16" fmla="*/ 314 w 146"/>
                <a:gd name="T17" fmla="*/ 181 h 110"/>
                <a:gd name="T18" fmla="*/ 321 w 146"/>
                <a:gd name="T19" fmla="*/ 0 h 110"/>
                <a:gd name="T20" fmla="*/ 343 w 146"/>
                <a:gd name="T21" fmla="*/ 184 h 110"/>
                <a:gd name="T22" fmla="*/ 345 w 146"/>
                <a:gd name="T23" fmla="*/ 210 h 110"/>
                <a:gd name="T24" fmla="*/ 336 w 146"/>
                <a:gd name="T25" fmla="*/ 235 h 110"/>
                <a:gd name="T26" fmla="*/ 274 w 146"/>
                <a:gd name="T27" fmla="*/ 259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110"/>
                <a:gd name="T44" fmla="*/ 146 w 146"/>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headEnd/>
              <a:tailEnd/>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8596" y="642918"/>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4097" name="Rectangle 1"/>
          <p:cNvSpPr>
            <a:spLocks noChangeArrowheads="1"/>
          </p:cNvSpPr>
          <p:nvPr/>
        </p:nvSpPr>
        <p:spPr bwMode="auto">
          <a:xfrm>
            <a:off x="2643174" y="428604"/>
            <a:ext cx="52864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zh-CN" altLang="en-US" sz="2400" b="1"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二、用仿制图章工具和修复画笔工具                                                                     制作照片</a:t>
            </a:r>
            <a:endParaRPr kumimoji="0" lang="zh-CN" sz="2400" b="1" i="0" u="none" strike="noStrike" normalizeH="0" baseline="0" dirty="0" smtClean="0">
              <a:ln w="11430"/>
              <a:solidFill>
                <a:srgbClr val="FF0000"/>
              </a:solidFill>
              <a:effectLst>
                <a:outerShdw blurRad="80000" dist="40000" dir="5040000" algn="tl">
                  <a:srgbClr val="000000">
                    <a:alpha val="30000"/>
                  </a:srgbClr>
                </a:outerShdw>
              </a:effectLst>
              <a:latin typeface="Arial" pitchFamily="34" charset="0"/>
              <a:ea typeface="宋体" pitchFamily="2" charset="-122"/>
            </a:endParaRPr>
          </a:p>
        </p:txBody>
      </p:sp>
      <p:sp>
        <p:nvSpPr>
          <p:cNvPr id="4098" name="Rectangle 2"/>
          <p:cNvSpPr>
            <a:spLocks noChangeArrowheads="1"/>
          </p:cNvSpPr>
          <p:nvPr/>
        </p:nvSpPr>
        <p:spPr bwMode="auto">
          <a:xfrm>
            <a:off x="2285984" y="1857364"/>
            <a:ext cx="628654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eaLnBrk="0" hangingPunct="0"/>
            <a:r>
              <a:rPr lang="zh-CN" altLang="en-US" sz="2000" dirty="0" smtClean="0">
                <a:solidFill>
                  <a:srgbClr val="000000"/>
                </a:solidFill>
                <a:latin typeface="华文中宋" pitchFamily="2" charset="-122"/>
                <a:ea typeface="华文中宋" pitchFamily="2" charset="-122"/>
                <a:cs typeface="Times New Roman" pitchFamily="18" charset="0"/>
              </a:rPr>
              <a:t>仿制图章工具是在图像中的某一部分进行定义点，然后将取样绘制到目标点。</a:t>
            </a:r>
          </a:p>
          <a:p>
            <a:pPr lvl="0" indent="457200" eaLnBrk="0" hangingPunct="0"/>
            <a:r>
              <a:rPr lang="zh-CN" altLang="en-US" sz="2000" dirty="0" smtClean="0">
                <a:solidFill>
                  <a:srgbClr val="000000"/>
                </a:solidFill>
                <a:latin typeface="华文中宋" pitchFamily="2" charset="-122"/>
                <a:ea typeface="华文中宋" pitchFamily="2" charset="-122"/>
                <a:cs typeface="Times New Roman" pitchFamily="18" charset="0"/>
              </a:rPr>
              <a:t>修复画笔工具可以对图像进行修复，原理就是将取样点处的图像复制到目标位置。</a:t>
            </a:r>
          </a:p>
          <a:p>
            <a:pPr lvl="0" indent="457200" eaLnBrk="0" hangingPunct="0"/>
            <a:r>
              <a:rPr lang="zh-CN" altLang="en-US" sz="2000" dirty="0" smtClean="0">
                <a:solidFill>
                  <a:srgbClr val="000000"/>
                </a:solidFill>
                <a:latin typeface="华文中宋" pitchFamily="2" charset="-122"/>
                <a:ea typeface="华文中宋" pitchFamily="2" charset="-122"/>
                <a:cs typeface="Times New Roman" pitchFamily="18" charset="0"/>
              </a:rPr>
              <a:t>修复画笔工具和仿制图章工具的不同之处是：仿制图章工具是将定义点全部照搬，而修复画笔工具会加入目标点的纹理，阴影，光等因素，自动适应周围环境。</a:t>
            </a:r>
          </a:p>
        </p:txBody>
      </p:sp>
      <p:sp>
        <p:nvSpPr>
          <p:cNvPr id="11" name="矩形 10"/>
          <p:cNvSpPr/>
          <p:nvPr/>
        </p:nvSpPr>
        <p:spPr>
          <a:xfrm>
            <a:off x="2571736" y="1428736"/>
            <a:ext cx="3518912" cy="400110"/>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r>
              <a:rPr lang="zh-CN" alt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中宋" pitchFamily="2" charset="-122"/>
                <a:ea typeface="华文中宋" pitchFamily="2" charset="-122"/>
                <a:cs typeface="宋体" pitchFamily="2" charset="-122"/>
              </a:rPr>
              <a:t>仿制图章工具和修复画笔工具</a:t>
            </a:r>
            <a:endParaRPr lang="zh-CN" alt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中宋" pitchFamily="2" charset="-122"/>
              <a:ea typeface="华文中宋" pitchFamily="2" charset="-122"/>
              <a:cs typeface="Times New Roman" pitchFamily="18" charset="0"/>
            </a:endParaRPr>
          </a:p>
        </p:txBody>
      </p:sp>
      <p:pic>
        <p:nvPicPr>
          <p:cNvPr id="8" name="图片 7" descr="水晶美女2.jpg"/>
          <p:cNvPicPr>
            <a:picLocks noChangeAspect="1"/>
          </p:cNvPicPr>
          <p:nvPr/>
        </p:nvPicPr>
        <p:blipFill>
          <a:blip r:embed="rId3"/>
          <a:stretch>
            <a:fillRect/>
          </a:stretch>
        </p:blipFill>
        <p:spPr>
          <a:xfrm>
            <a:off x="7072330" y="4429132"/>
            <a:ext cx="1714512" cy="1882601"/>
          </a:xfrm>
          <a:prstGeom prst="rect">
            <a:avLst/>
          </a:prstGeom>
        </p:spPr>
      </p:pic>
      <p:pic>
        <p:nvPicPr>
          <p:cNvPr id="9" name="图片 8" descr="美女.jpg"/>
          <p:cNvPicPr>
            <a:picLocks noChangeAspect="1"/>
          </p:cNvPicPr>
          <p:nvPr/>
        </p:nvPicPr>
        <p:blipFill>
          <a:blip r:embed="rId4" cstate="print"/>
          <a:stretch>
            <a:fillRect/>
          </a:stretch>
        </p:blipFill>
        <p:spPr>
          <a:xfrm>
            <a:off x="2428860" y="4568655"/>
            <a:ext cx="1143008" cy="1634502"/>
          </a:xfrm>
          <a:prstGeom prst="rect">
            <a:avLst/>
          </a:prstGeom>
        </p:spPr>
      </p:pic>
      <p:pic>
        <p:nvPicPr>
          <p:cNvPr id="10" name="图片 9" descr="水晶.jpg"/>
          <p:cNvPicPr>
            <a:picLocks noChangeAspect="1"/>
          </p:cNvPicPr>
          <p:nvPr/>
        </p:nvPicPr>
        <p:blipFill>
          <a:blip r:embed="rId5"/>
          <a:stretch>
            <a:fillRect/>
          </a:stretch>
        </p:blipFill>
        <p:spPr>
          <a:xfrm>
            <a:off x="3714744" y="4714884"/>
            <a:ext cx="1301192" cy="1428760"/>
          </a:xfrm>
          <a:prstGeom prst="rect">
            <a:avLst/>
          </a:prstGeom>
        </p:spPr>
      </p:pic>
      <p:pic>
        <p:nvPicPr>
          <p:cNvPr id="13" name="图片 12" descr="水晶美女1.jpg"/>
          <p:cNvPicPr>
            <a:picLocks noChangeAspect="1"/>
          </p:cNvPicPr>
          <p:nvPr/>
        </p:nvPicPr>
        <p:blipFill>
          <a:blip r:embed="rId6"/>
          <a:stretch>
            <a:fillRect/>
          </a:stretch>
        </p:blipFill>
        <p:spPr>
          <a:xfrm>
            <a:off x="5214942" y="4429132"/>
            <a:ext cx="1714511" cy="1882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1+#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xEl>
                                              <p:pRg st="0" end="0"/>
                                            </p:txEl>
                                          </p:spTgt>
                                        </p:tgtEl>
                                        <p:attrNameLst>
                                          <p:attrName>style.visibility</p:attrName>
                                        </p:attrNameLst>
                                      </p:cBhvr>
                                      <p:to>
                                        <p:strVal val="visible"/>
                                      </p:to>
                                    </p:set>
                                    <p:anim calcmode="lin" valueType="num">
                                      <p:cBhvr additive="base">
                                        <p:cTn id="19"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4098">
                                            <p:txEl>
                                              <p:pRg st="1" end="1"/>
                                            </p:txEl>
                                          </p:spTgt>
                                        </p:tgtEl>
                                        <p:attrNameLst>
                                          <p:attrName>style.visibility</p:attrName>
                                        </p:attrNameLst>
                                      </p:cBhvr>
                                      <p:to>
                                        <p:strVal val="visible"/>
                                      </p:to>
                                    </p:set>
                                    <p:anim calcmode="lin" valueType="num">
                                      <p:cBhvr additive="base">
                                        <p:cTn id="42" dur="500" fill="hold"/>
                                        <p:tgtEl>
                                          <p:spTgt spid="4098">
                                            <p:txEl>
                                              <p:pRg st="1" end="1"/>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0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amond(in)">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098">
                                            <p:txEl>
                                              <p:pRg st="2" end="2"/>
                                            </p:txEl>
                                          </p:spTgt>
                                        </p:tgtEl>
                                        <p:attrNameLst>
                                          <p:attrName>style.visibility</p:attrName>
                                        </p:attrNameLst>
                                      </p:cBhvr>
                                      <p:to>
                                        <p:strVal val="visible"/>
                                      </p:to>
                                    </p:set>
                                    <p:animEffect transition="in" filter="wipe(left)">
                                      <p:cBhvr>
                                        <p:cTn id="53" dur="1000"/>
                                        <p:tgtEl>
                                          <p:spTgt spid="40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8596" y="642918"/>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4097" name="Rectangle 1"/>
          <p:cNvSpPr>
            <a:spLocks noChangeArrowheads="1"/>
          </p:cNvSpPr>
          <p:nvPr/>
        </p:nvSpPr>
        <p:spPr bwMode="auto">
          <a:xfrm>
            <a:off x="2357422" y="428604"/>
            <a:ext cx="42862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zh-CN" altLang="en-US" sz="2400" b="1"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三、调整照片的尺寸</a:t>
            </a:r>
          </a:p>
        </p:txBody>
      </p:sp>
      <p:sp>
        <p:nvSpPr>
          <p:cNvPr id="4098" name="Rectangle 2"/>
          <p:cNvSpPr>
            <a:spLocks noChangeArrowheads="1"/>
          </p:cNvSpPr>
          <p:nvPr/>
        </p:nvSpPr>
        <p:spPr bwMode="auto">
          <a:xfrm>
            <a:off x="2285984" y="1000108"/>
            <a:ext cx="628654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eaLnBrk="0" hangingPunct="0"/>
            <a:r>
              <a:rPr lang="zh-CN" altLang="en-US" dirty="0" smtClean="0">
                <a:solidFill>
                  <a:srgbClr val="000000"/>
                </a:solidFill>
                <a:latin typeface="+mn-ea"/>
                <a:cs typeface="Times New Roman" pitchFamily="18" charset="0"/>
              </a:rPr>
              <a:t>很多人照了照片，就想把它上传到网上去，与朋友们共享，有些就想把它寄给远方的家人或朋友看看，可是由于现在照相机的像素越来越大，原来还是</a:t>
            </a:r>
            <a:r>
              <a:rPr lang="en-US" altLang="zh-CN" dirty="0" smtClean="0">
                <a:solidFill>
                  <a:srgbClr val="000000"/>
                </a:solidFill>
                <a:latin typeface="+mn-ea"/>
                <a:cs typeface="Times New Roman" pitchFamily="18" charset="0"/>
              </a:rPr>
              <a:t>300</a:t>
            </a:r>
            <a:r>
              <a:rPr lang="zh-CN" altLang="en-US" dirty="0" smtClean="0">
                <a:solidFill>
                  <a:srgbClr val="000000"/>
                </a:solidFill>
                <a:latin typeface="+mn-ea"/>
                <a:cs typeface="Times New Roman" pitchFamily="18" charset="0"/>
              </a:rPr>
              <a:t>万像素，现在呢，连手机上摄像头是</a:t>
            </a:r>
            <a:r>
              <a:rPr lang="en-US" altLang="zh-CN" dirty="0" smtClean="0">
                <a:solidFill>
                  <a:srgbClr val="000000"/>
                </a:solidFill>
                <a:latin typeface="+mn-ea"/>
                <a:cs typeface="Times New Roman" pitchFamily="18" charset="0"/>
              </a:rPr>
              <a:t>500</a:t>
            </a:r>
            <a:r>
              <a:rPr lang="zh-CN" altLang="en-US" dirty="0" smtClean="0">
                <a:solidFill>
                  <a:srgbClr val="000000"/>
                </a:solidFill>
                <a:latin typeface="+mn-ea"/>
                <a:cs typeface="Times New Roman" pitchFamily="18" charset="0"/>
              </a:rPr>
              <a:t>万、</a:t>
            </a:r>
            <a:r>
              <a:rPr lang="en-US" altLang="zh-CN" dirty="0" smtClean="0">
                <a:solidFill>
                  <a:srgbClr val="000000"/>
                </a:solidFill>
                <a:latin typeface="+mn-ea"/>
                <a:cs typeface="Times New Roman" pitchFamily="18" charset="0"/>
              </a:rPr>
              <a:t>800</a:t>
            </a:r>
            <a:r>
              <a:rPr lang="zh-CN" altLang="en-US" dirty="0" smtClean="0">
                <a:solidFill>
                  <a:srgbClr val="000000"/>
                </a:solidFill>
                <a:latin typeface="+mn-ea"/>
                <a:cs typeface="Times New Roman" pitchFamily="18" charset="0"/>
              </a:rPr>
              <a:t>万像素也是普遍的了，那么照片自然也变得很大，上传和邮寄都很困难，要怎么办呢，我们就要调整照片的大小。</a:t>
            </a:r>
          </a:p>
        </p:txBody>
      </p:sp>
      <p:sp>
        <p:nvSpPr>
          <p:cNvPr id="25601" name="Rectangle 1"/>
          <p:cNvSpPr>
            <a:spLocks noChangeArrowheads="1"/>
          </p:cNvSpPr>
          <p:nvPr/>
        </p:nvSpPr>
        <p:spPr bwMode="auto">
          <a:xfrm>
            <a:off x="2428860" y="2857496"/>
            <a:ext cx="621510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571500" algn="l"/>
                <a:tab pos="609600" algn="l"/>
              </a:tabLst>
            </a:pPr>
            <a:r>
              <a:rPr kumimoji="0" lang="zh-CN"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调整图片大小有四种方法：</a:t>
            </a:r>
            <a:endParaRPr kumimoji="0" lang="zh-CN" sz="2000" b="0" i="0" u="none" strike="noStrike" cap="none" normalizeH="0" baseline="0" dirty="0" smtClean="0">
              <a:ln>
                <a:noFill/>
              </a:ln>
              <a:solidFill>
                <a:schemeClr val="tx1"/>
              </a:solidFill>
              <a:effectLst/>
              <a:latin typeface="华文中宋" pitchFamily="2" charset="-122"/>
              <a:ea typeface="华文中宋" pitchFamily="2" charset="-122"/>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tab pos="571500" algn="l"/>
                <a:tab pos="609600" algn="l"/>
              </a:tabLst>
            </a:pPr>
            <a:r>
              <a:rPr kumimoji="0" lang="zh-CN" sz="2000" b="0" i="0" u="none" strike="noStrike" cap="none" normalizeH="0" baseline="0" dirty="0" smtClean="0">
                <a:ln>
                  <a:noFill/>
                </a:ln>
                <a:solidFill>
                  <a:srgbClr val="0070C0"/>
                </a:solidFill>
                <a:effectLst/>
                <a:latin typeface="华文中宋" pitchFamily="2" charset="-122"/>
                <a:ea typeface="华文中宋" pitchFamily="2" charset="-122"/>
                <a:cs typeface="宋体" pitchFamily="2" charset="-122"/>
              </a:rPr>
              <a:t>图像大小</a:t>
            </a:r>
            <a:r>
              <a:rPr kumimoji="0" lang="zh-CN"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a:t>
            </a:r>
            <a:r>
              <a:rPr kumimoji="0" lang="en-US" altLang="zh-CN"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a:t>
            </a:r>
            <a:r>
              <a:rPr kumimoji="0" lang="zh-CN" altLang="en-US"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在“图像”“图像大小”里选择大小</a:t>
            </a:r>
            <a:r>
              <a:rPr kumimoji="0" lang="en-US" altLang="zh-CN"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a:t>
            </a:r>
            <a:endParaRPr kumimoji="0" lang="en-US" altLang="zh-CN" b="0" i="0" u="none" strike="noStrike" cap="none" normalizeH="0" baseline="0" dirty="0" smtClean="0">
              <a:ln>
                <a:noFill/>
              </a:ln>
              <a:solidFill>
                <a:schemeClr val="tx1"/>
              </a:solidFill>
              <a:effectLst/>
              <a:latin typeface="华文中宋" pitchFamily="2" charset="-122"/>
              <a:ea typeface="华文中宋" pitchFamily="2" charset="-122"/>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tab pos="571500" algn="l"/>
                <a:tab pos="609600" algn="l"/>
              </a:tabLst>
            </a:pPr>
            <a:r>
              <a:rPr kumimoji="0" lang="zh-CN" altLang="en-US" sz="2000" b="0" i="0" u="none" strike="noStrike" cap="none" normalizeH="0" baseline="0" dirty="0" smtClean="0">
                <a:ln>
                  <a:noFill/>
                </a:ln>
                <a:solidFill>
                  <a:srgbClr val="0070C0"/>
                </a:solidFill>
                <a:effectLst/>
                <a:latin typeface="华文中宋" pitchFamily="2" charset="-122"/>
                <a:ea typeface="华文中宋" pitchFamily="2" charset="-122"/>
                <a:cs typeface="宋体" pitchFamily="2" charset="-122"/>
              </a:rPr>
              <a:t>利用裁切工具</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a:t>
            </a:r>
            <a:r>
              <a:rPr kumimoji="0" lang="zh-CN" altLang="en-US"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用工具箱里的裁切工具裁切大小）</a:t>
            </a:r>
            <a:endParaRPr kumimoji="0" lang="zh-CN" altLang="en-US" b="0" i="0" u="none" strike="noStrike" cap="none" normalizeH="0" baseline="0" dirty="0" smtClean="0">
              <a:ln>
                <a:noFill/>
              </a:ln>
              <a:solidFill>
                <a:schemeClr val="tx1"/>
              </a:solidFill>
              <a:effectLst/>
              <a:latin typeface="华文中宋" pitchFamily="2" charset="-122"/>
              <a:ea typeface="华文中宋" pitchFamily="2" charset="-122"/>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tab pos="571500" algn="l"/>
                <a:tab pos="609600" algn="l"/>
              </a:tabLst>
            </a:pPr>
            <a:r>
              <a:rPr kumimoji="0" lang="zh-CN" altLang="en-US" sz="2000" b="0" i="0" u="none" strike="noStrike" cap="none" normalizeH="0" baseline="0" dirty="0" smtClean="0">
                <a:ln>
                  <a:noFill/>
                </a:ln>
                <a:solidFill>
                  <a:srgbClr val="0070C0"/>
                </a:solidFill>
                <a:effectLst/>
                <a:latin typeface="华文中宋" pitchFamily="2" charset="-122"/>
                <a:ea typeface="华文中宋" pitchFamily="2" charset="-122"/>
                <a:cs typeface="宋体" pitchFamily="2" charset="-122"/>
              </a:rPr>
              <a:t>利用矩形选框裁切</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a:t>
            </a:r>
            <a:r>
              <a:rPr kumimoji="0" lang="zh-CN" altLang="en-US"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（用工具箱里的矩形选框工具选大小，然后用移动工具裁切移动）</a:t>
            </a:r>
            <a:endParaRPr kumimoji="0" lang="zh-CN" altLang="en-US" b="0" i="0" u="none" strike="noStrike" cap="none" normalizeH="0" baseline="0" dirty="0" smtClean="0">
              <a:ln>
                <a:noFill/>
              </a:ln>
              <a:solidFill>
                <a:schemeClr val="tx1"/>
              </a:solidFill>
              <a:effectLst/>
              <a:latin typeface="华文中宋" pitchFamily="2" charset="-122"/>
              <a:ea typeface="华文中宋" pitchFamily="2" charset="-122"/>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tab pos="571500" algn="l"/>
                <a:tab pos="609600" algn="l"/>
              </a:tabLst>
            </a:pPr>
            <a:r>
              <a:rPr kumimoji="0" lang="zh-CN" altLang="en-US" sz="2000" b="0" i="0" u="none" strike="noStrike" cap="none" normalizeH="0" baseline="0" dirty="0" smtClean="0">
                <a:ln>
                  <a:noFill/>
                </a:ln>
                <a:solidFill>
                  <a:srgbClr val="0070C0"/>
                </a:solidFill>
                <a:effectLst/>
                <a:latin typeface="华文中宋" pitchFamily="2" charset="-122"/>
                <a:ea typeface="华文中宋" pitchFamily="2" charset="-122"/>
                <a:cs typeface="宋体" pitchFamily="2" charset="-122"/>
              </a:rPr>
              <a:t>利用自由变换</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a:t>
            </a:r>
            <a:r>
              <a:rPr kumimoji="0" lang="zh-CN" altLang="en-US"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（在“编辑”中选择“自由变换”，拖动边角变换大小）</a:t>
            </a:r>
            <a:endParaRPr kumimoji="0" lang="zh-CN" altLang="en-US" b="0" i="0" u="none" strike="noStrike" cap="none" normalizeH="0" baseline="0" dirty="0" smtClean="0">
              <a:ln>
                <a:noFill/>
              </a:ln>
              <a:solidFill>
                <a:schemeClr val="tx1"/>
              </a:solidFill>
              <a:effectLst/>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1+#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4098">
                                            <p:txEl>
                                              <p:pRg st="0" end="0"/>
                                            </p:txEl>
                                          </p:spTgt>
                                        </p:tgtEl>
                                        <p:attrNameLst>
                                          <p:attrName>style.visibility</p:attrName>
                                        </p:attrNameLst>
                                      </p:cBhvr>
                                      <p:to>
                                        <p:strVal val="visible"/>
                                      </p:to>
                                    </p:set>
                                    <p:animEffect transition="in" filter="barn(inHorizontal)">
                                      <p:cBhvr>
                                        <p:cTn id="13" dur="500"/>
                                        <p:tgtEl>
                                          <p:spTgt spid="409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wd">
                                    <p:tmPct val="10000"/>
                                  </p:iterate>
                                  <p:childTnLst>
                                    <p:set>
                                      <p:cBhvr>
                                        <p:cTn id="17" dur="1" fill="hold">
                                          <p:stCondLst>
                                            <p:cond delay="0"/>
                                          </p:stCondLst>
                                        </p:cTn>
                                        <p:tgtEl>
                                          <p:spTgt spid="25601"/>
                                        </p:tgtEl>
                                        <p:attrNameLst>
                                          <p:attrName>style.visibility</p:attrName>
                                        </p:attrNameLst>
                                      </p:cBhvr>
                                      <p:to>
                                        <p:strVal val="visible"/>
                                      </p:to>
                                    </p:set>
                                    <p:anim calcmode="lin" valueType="num">
                                      <p:cBhvr additive="base">
                                        <p:cTn id="18" dur="500" fill="hold"/>
                                        <p:tgtEl>
                                          <p:spTgt spid="25601"/>
                                        </p:tgtEl>
                                        <p:attrNameLst>
                                          <p:attrName>ppt_x</p:attrName>
                                        </p:attrNameLst>
                                      </p:cBhvr>
                                      <p:tavLst>
                                        <p:tav tm="0">
                                          <p:val>
                                            <p:strVal val="#ppt_x"/>
                                          </p:val>
                                        </p:tav>
                                        <p:tav tm="100000">
                                          <p:val>
                                            <p:strVal val="#ppt_x"/>
                                          </p:val>
                                        </p:tav>
                                      </p:tavLst>
                                    </p:anim>
                                    <p:anim calcmode="lin" valueType="num">
                                      <p:cBhvr additive="base">
                                        <p:cTn id="19" dur="500" fill="hold"/>
                                        <p:tgtEl>
                                          <p:spTgt spid="25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2560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8596" y="642918"/>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4097" name="Rectangle 1"/>
          <p:cNvSpPr>
            <a:spLocks noChangeArrowheads="1"/>
          </p:cNvSpPr>
          <p:nvPr/>
        </p:nvSpPr>
        <p:spPr bwMode="auto">
          <a:xfrm>
            <a:off x="2357422" y="357166"/>
            <a:ext cx="42862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lvl="0"/>
            <a:r>
              <a:rPr lang="zh-CN" altLang="en-US" sz="2400" b="1"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四、旋转数码照片</a:t>
            </a:r>
          </a:p>
        </p:txBody>
      </p:sp>
      <p:sp>
        <p:nvSpPr>
          <p:cNvPr id="4098" name="Rectangle 2"/>
          <p:cNvSpPr>
            <a:spLocks noChangeArrowheads="1"/>
          </p:cNvSpPr>
          <p:nvPr/>
        </p:nvSpPr>
        <p:spPr bwMode="auto">
          <a:xfrm>
            <a:off x="2500298" y="2000240"/>
            <a:ext cx="550072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n-US" altLang="zh-CN" sz="2000" dirty="0" smtClean="0"/>
              <a:t>1</a:t>
            </a:r>
            <a:r>
              <a:rPr lang="zh-CN" altLang="en-US" sz="2000" dirty="0" smtClean="0"/>
              <a:t>、使用</a:t>
            </a:r>
            <a:r>
              <a:rPr lang="zh-CN" altLang="en-US" sz="2000" b="1" dirty="0" smtClean="0">
                <a:solidFill>
                  <a:srgbClr val="0070C0"/>
                </a:solidFill>
              </a:rPr>
              <a:t>“图像”</a:t>
            </a:r>
            <a:r>
              <a:rPr lang="zh-CN" altLang="en-US" sz="2000" dirty="0" smtClean="0"/>
              <a:t>中的</a:t>
            </a:r>
            <a:r>
              <a:rPr lang="zh-CN" altLang="en-US" sz="2000" b="1" dirty="0" smtClean="0">
                <a:solidFill>
                  <a:srgbClr val="0070C0"/>
                </a:solidFill>
              </a:rPr>
              <a:t>“旋转画布”</a:t>
            </a:r>
            <a:r>
              <a:rPr lang="zh-CN" altLang="en-US" sz="2000" dirty="0" smtClean="0"/>
              <a:t>命令；</a:t>
            </a:r>
            <a:endParaRPr lang="en-US" altLang="zh-CN" sz="2000" dirty="0" smtClean="0"/>
          </a:p>
          <a:p>
            <a:pPr>
              <a:lnSpc>
                <a:spcPct val="150000"/>
              </a:lnSpc>
            </a:pPr>
            <a:r>
              <a:rPr lang="en-US" altLang="zh-CN" sz="2000" dirty="0" smtClean="0"/>
              <a:t>2</a:t>
            </a:r>
            <a:r>
              <a:rPr lang="zh-CN" altLang="en-US" sz="2000" dirty="0" smtClean="0"/>
              <a:t>、使用</a:t>
            </a:r>
            <a:r>
              <a:rPr lang="zh-CN" altLang="en-US" sz="2000" b="1" dirty="0" smtClean="0">
                <a:solidFill>
                  <a:srgbClr val="0070C0"/>
                </a:solidFill>
              </a:rPr>
              <a:t>“编辑”</a:t>
            </a:r>
            <a:r>
              <a:rPr lang="zh-CN" altLang="en-US" sz="2000" dirty="0" smtClean="0"/>
              <a:t>中的</a:t>
            </a:r>
            <a:r>
              <a:rPr lang="zh-CN" altLang="en-US" sz="2000" b="1" dirty="0" smtClean="0">
                <a:solidFill>
                  <a:srgbClr val="0070C0"/>
                </a:solidFill>
              </a:rPr>
              <a:t>“旋转”</a:t>
            </a:r>
            <a:r>
              <a:rPr lang="zh-CN" altLang="en-US" sz="2000" dirty="0" smtClean="0"/>
              <a:t>命令。</a:t>
            </a:r>
            <a:endParaRPr lang="zh-CN" altLang="en-US" sz="2000" dirty="0"/>
          </a:p>
        </p:txBody>
      </p:sp>
      <p:sp>
        <p:nvSpPr>
          <p:cNvPr id="9" name="矩形 8"/>
          <p:cNvSpPr/>
          <p:nvPr/>
        </p:nvSpPr>
        <p:spPr>
          <a:xfrm>
            <a:off x="2285984" y="1000108"/>
            <a:ext cx="6000792" cy="869533"/>
          </a:xfrm>
          <a:prstGeom prst="rect">
            <a:avLst/>
          </a:prstGeom>
        </p:spPr>
        <p:txBody>
          <a:bodyPr wrap="square">
            <a:spAutoFit/>
          </a:bodyPr>
          <a:lstStyle/>
          <a:p>
            <a:pPr lvl="0">
              <a:lnSpc>
                <a:spcPct val="150000"/>
              </a:lnSpc>
            </a:pPr>
            <a:r>
              <a:rPr lang="zh-CN" altLang="en-US" dirty="0" smtClean="0">
                <a:solidFill>
                  <a:prstClr val="black"/>
                </a:solidFill>
              </a:rPr>
              <a:t>       我们有时做照片设计时，往往会需要一些相对的，或者变形的对应照片，那么这就需要用好简单的旋转。</a:t>
            </a:r>
          </a:p>
        </p:txBody>
      </p:sp>
      <p:pic>
        <p:nvPicPr>
          <p:cNvPr id="6" name="图片 5" descr="旋转效果图.jpg"/>
          <p:cNvPicPr>
            <a:picLocks noChangeAspect="1"/>
          </p:cNvPicPr>
          <p:nvPr/>
        </p:nvPicPr>
        <p:blipFill>
          <a:blip r:embed="rId3"/>
          <a:stretch>
            <a:fillRect/>
          </a:stretch>
        </p:blipFill>
        <p:spPr>
          <a:xfrm>
            <a:off x="5500694" y="3786190"/>
            <a:ext cx="2825825" cy="2116800"/>
          </a:xfrm>
          <a:prstGeom prst="rect">
            <a:avLst/>
          </a:prstGeom>
        </p:spPr>
      </p:pic>
      <p:pic>
        <p:nvPicPr>
          <p:cNvPr id="8" name="图片 7" descr="旋转效果图2.jpg"/>
          <p:cNvPicPr>
            <a:picLocks noChangeAspect="1"/>
          </p:cNvPicPr>
          <p:nvPr/>
        </p:nvPicPr>
        <p:blipFill>
          <a:blip r:embed="rId4"/>
          <a:stretch>
            <a:fillRect/>
          </a:stretch>
        </p:blipFill>
        <p:spPr>
          <a:xfrm>
            <a:off x="2675758" y="3786190"/>
            <a:ext cx="2824936" cy="21161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1+#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Vertical)">
                                      <p:cBhvr>
                                        <p:cTn id="30" dur="500"/>
                                        <p:tgtEl>
                                          <p:spTgt spid="8"/>
                                        </p:tgtEl>
                                      </p:cBhvr>
                                    </p:animEffect>
                                  </p:childTnLst>
                                </p:cTn>
                              </p:par>
                            </p:childTnLst>
                          </p:cTn>
                        </p:par>
                        <p:par>
                          <p:cTn id="31" fill="hold">
                            <p:stCondLst>
                              <p:cond delay="500"/>
                            </p:stCondLst>
                            <p:childTnLst>
                              <p:par>
                                <p:cTn id="32" presetID="16" presetClass="entr" presetSubtype="37"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out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8596" y="642918"/>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4097" name="Rectangle 1"/>
          <p:cNvSpPr>
            <a:spLocks noChangeArrowheads="1"/>
          </p:cNvSpPr>
          <p:nvPr/>
        </p:nvSpPr>
        <p:spPr bwMode="auto">
          <a:xfrm>
            <a:off x="2428860" y="428604"/>
            <a:ext cx="42862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zh-CN" altLang="en-US" sz="2400" b="1"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五、用裁剪工具矫正倾斜照片</a:t>
            </a:r>
          </a:p>
        </p:txBody>
      </p:sp>
      <p:sp>
        <p:nvSpPr>
          <p:cNvPr id="11" name="矩形 10"/>
          <p:cNvSpPr/>
          <p:nvPr/>
        </p:nvSpPr>
        <p:spPr>
          <a:xfrm>
            <a:off x="2571736" y="1142984"/>
            <a:ext cx="1210588" cy="400110"/>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r>
              <a:rPr lang="zh-CN" alt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中宋" pitchFamily="2" charset="-122"/>
                <a:ea typeface="华文中宋" pitchFamily="2" charset="-122"/>
                <a:cs typeface="宋体" pitchFamily="2" charset="-122"/>
              </a:rPr>
              <a:t>裁剪工具</a:t>
            </a:r>
            <a:endParaRPr lang="zh-CN" alt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中宋" pitchFamily="2" charset="-122"/>
              <a:ea typeface="华文中宋" pitchFamily="2" charset="-122"/>
              <a:cs typeface="Times New Roman" pitchFamily="18" charset="0"/>
            </a:endParaRPr>
          </a:p>
        </p:txBody>
      </p:sp>
      <p:pic>
        <p:nvPicPr>
          <p:cNvPr id="9" name="图片 8" descr="倾斜照片.jpg"/>
          <p:cNvPicPr>
            <a:picLocks noChangeAspect="1"/>
          </p:cNvPicPr>
          <p:nvPr/>
        </p:nvPicPr>
        <p:blipFill>
          <a:blip r:embed="rId3"/>
          <a:stretch>
            <a:fillRect/>
          </a:stretch>
        </p:blipFill>
        <p:spPr>
          <a:xfrm>
            <a:off x="2928926" y="3000371"/>
            <a:ext cx="4714908" cy="3099079"/>
          </a:xfrm>
          <a:prstGeom prst="rect">
            <a:avLst/>
          </a:prstGeom>
        </p:spPr>
      </p:pic>
      <p:pic>
        <p:nvPicPr>
          <p:cNvPr id="10" name="图片 9" descr="效果图.jpg"/>
          <p:cNvPicPr>
            <a:picLocks noChangeAspect="1"/>
          </p:cNvPicPr>
          <p:nvPr/>
        </p:nvPicPr>
        <p:blipFill>
          <a:blip r:embed="rId4"/>
          <a:stretch>
            <a:fillRect/>
          </a:stretch>
        </p:blipFill>
        <p:spPr>
          <a:xfrm>
            <a:off x="2928926" y="3000372"/>
            <a:ext cx="4714908" cy="3099600"/>
          </a:xfrm>
          <a:prstGeom prst="rect">
            <a:avLst/>
          </a:prstGeom>
        </p:spPr>
      </p:pic>
      <p:sp>
        <p:nvSpPr>
          <p:cNvPr id="12" name="矩形 11"/>
          <p:cNvSpPr/>
          <p:nvPr/>
        </p:nvSpPr>
        <p:spPr>
          <a:xfrm>
            <a:off x="2357422" y="1643050"/>
            <a:ext cx="5572164" cy="955903"/>
          </a:xfrm>
          <a:prstGeom prst="rect">
            <a:avLst/>
          </a:prstGeom>
        </p:spPr>
        <p:txBody>
          <a:bodyPr wrap="square">
            <a:spAutoFit/>
          </a:bodyPr>
          <a:lstStyle/>
          <a:p>
            <a:pPr>
              <a:lnSpc>
                <a:spcPct val="150000"/>
              </a:lnSpc>
            </a:pPr>
            <a:r>
              <a:rPr lang="zh-CN" altLang="en-US" sz="2000" dirty="0" smtClean="0"/>
              <a:t>       </a:t>
            </a:r>
            <a:r>
              <a:rPr lang="zh-CN" altLang="en-US" sz="2000" u="sng" dirty="0" smtClean="0"/>
              <a:t>照相时难免会因为相机或者角度没有弄好，结果导致照片倾斜，我们要怎样调节呢？</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1+#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out)">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8596" y="642918"/>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4097" name="Rectangle 1"/>
          <p:cNvSpPr>
            <a:spLocks noChangeArrowheads="1"/>
          </p:cNvSpPr>
          <p:nvPr/>
        </p:nvSpPr>
        <p:spPr bwMode="auto">
          <a:xfrm>
            <a:off x="2357422" y="357166"/>
            <a:ext cx="42862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zh-CN" altLang="en-US" sz="2400" b="1"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六、修复背光照片</a:t>
            </a:r>
          </a:p>
        </p:txBody>
      </p:sp>
      <p:sp>
        <p:nvSpPr>
          <p:cNvPr id="9" name="矩形 8"/>
          <p:cNvSpPr/>
          <p:nvPr/>
        </p:nvSpPr>
        <p:spPr>
          <a:xfrm>
            <a:off x="2214546" y="857232"/>
            <a:ext cx="6000792" cy="646331"/>
          </a:xfrm>
          <a:prstGeom prst="rect">
            <a:avLst/>
          </a:prstGeom>
        </p:spPr>
        <p:txBody>
          <a:bodyPr wrap="square">
            <a:spAutoFit/>
          </a:bodyPr>
          <a:lstStyle/>
          <a:p>
            <a:r>
              <a:rPr lang="zh-CN" altLang="en-US" dirty="0" smtClean="0"/>
              <a:t>       </a:t>
            </a:r>
            <a:r>
              <a:rPr lang="zh-CN" altLang="en-US" u="sng" dirty="0" smtClean="0"/>
              <a:t>由于照相时背着光，或者在阴暗的地方，所以照出的相片人物脸面往往看不清。</a:t>
            </a:r>
          </a:p>
        </p:txBody>
      </p:sp>
      <p:sp>
        <p:nvSpPr>
          <p:cNvPr id="10" name="矩形 9"/>
          <p:cNvSpPr/>
          <p:nvPr/>
        </p:nvSpPr>
        <p:spPr>
          <a:xfrm>
            <a:off x="2071670" y="1500174"/>
            <a:ext cx="6572296" cy="1323439"/>
          </a:xfrm>
          <a:prstGeom prst="rect">
            <a:avLst/>
          </a:prstGeom>
        </p:spPr>
        <p:txBody>
          <a:bodyPr wrap="square">
            <a:spAutoFit/>
          </a:bodyPr>
          <a:lstStyle/>
          <a:p>
            <a:r>
              <a:rPr lang="zh-CN" altLang="en-US" sz="2000" dirty="0" smtClean="0">
                <a:latin typeface="华文中宋" pitchFamily="2" charset="-122"/>
                <a:ea typeface="华文中宋" pitchFamily="2" charset="-122"/>
              </a:rPr>
              <a:t>修复的方法：首先，打开背光照片。　</a:t>
            </a:r>
            <a:endParaRPr lang="en-US" altLang="zh-CN" sz="2000" dirty="0" smtClean="0">
              <a:latin typeface="华文中宋" pitchFamily="2" charset="-122"/>
              <a:ea typeface="华文中宋" pitchFamily="2" charset="-122"/>
            </a:endParaRPr>
          </a:p>
          <a:p>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图像</a:t>
            </a:r>
            <a:r>
              <a:rPr lang="en-US" sz="2000" dirty="0" smtClean="0">
                <a:latin typeface="华文中宋" pitchFamily="2" charset="-122"/>
                <a:ea typeface="华文中宋" pitchFamily="2" charset="-122"/>
              </a:rPr>
              <a:t> &gt;&gt; </a:t>
            </a:r>
            <a:r>
              <a:rPr lang="zh-CN" altLang="en-US" sz="2000" dirty="0" smtClean="0">
                <a:latin typeface="华文中宋" pitchFamily="2" charset="-122"/>
                <a:ea typeface="华文中宋" pitchFamily="2" charset="-122"/>
              </a:rPr>
              <a:t>调整</a:t>
            </a:r>
            <a:r>
              <a:rPr lang="en-US" sz="2000" dirty="0" smtClean="0">
                <a:latin typeface="华文中宋" pitchFamily="2" charset="-122"/>
                <a:ea typeface="华文中宋" pitchFamily="2" charset="-122"/>
              </a:rPr>
              <a:t> &gt;&gt; </a:t>
            </a:r>
            <a:r>
              <a:rPr lang="zh-CN" altLang="en-US" sz="2000" dirty="0" smtClean="0">
                <a:latin typeface="华文中宋" pitchFamily="2" charset="-122"/>
                <a:ea typeface="华文中宋" pitchFamily="2" charset="-122"/>
              </a:rPr>
              <a:t>阴影</a:t>
            </a:r>
            <a:r>
              <a:rPr lang="en-US"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高光，得到最终效果。</a:t>
            </a:r>
          </a:p>
          <a:p>
            <a:r>
              <a:rPr lang="zh-CN" altLang="en-US" sz="2000" dirty="0" smtClean="0">
                <a:latin typeface="华文中宋" pitchFamily="2" charset="-122"/>
                <a:ea typeface="华文中宋" pitchFamily="2" charset="-122"/>
              </a:rPr>
              <a:t>“</a:t>
            </a:r>
            <a:r>
              <a:rPr lang="zh-CN" altLang="en-US" sz="2000" dirty="0" smtClean="0">
                <a:solidFill>
                  <a:srgbClr val="0070C0"/>
                </a:solidFill>
                <a:latin typeface="华文中宋" pitchFamily="2" charset="-122"/>
                <a:ea typeface="华文中宋" pitchFamily="2" charset="-122"/>
              </a:rPr>
              <a:t>阴影</a:t>
            </a:r>
            <a:r>
              <a:rPr lang="en-US" sz="2000" dirty="0" smtClean="0">
                <a:solidFill>
                  <a:srgbClr val="0070C0"/>
                </a:solidFill>
                <a:latin typeface="华文中宋" pitchFamily="2" charset="-122"/>
                <a:ea typeface="华文中宋" pitchFamily="2" charset="-122"/>
              </a:rPr>
              <a:t>/</a:t>
            </a:r>
            <a:r>
              <a:rPr lang="zh-CN" altLang="en-US" sz="2000" dirty="0" smtClean="0">
                <a:solidFill>
                  <a:srgbClr val="0070C0"/>
                </a:solidFill>
                <a:latin typeface="华文中宋" pitchFamily="2" charset="-122"/>
                <a:ea typeface="华文中宋" pitchFamily="2" charset="-122"/>
              </a:rPr>
              <a:t>高光</a:t>
            </a:r>
            <a:r>
              <a:rPr lang="zh-CN" altLang="en-US" sz="2000" dirty="0" smtClean="0">
                <a:latin typeface="华文中宋" pitchFamily="2" charset="-122"/>
                <a:ea typeface="华文中宋" pitchFamily="2" charset="-122"/>
              </a:rPr>
              <a:t>”命令不是简单地使图像变亮或变暗，它基于阴影或高光中的周围像素（局部相邻像素）增亮或变暗。</a:t>
            </a:r>
            <a:endParaRPr lang="zh-CN" altLang="en-US" sz="2000" dirty="0">
              <a:latin typeface="华文中宋" pitchFamily="2" charset="-122"/>
              <a:ea typeface="华文中宋" pitchFamily="2" charset="-122"/>
            </a:endParaRPr>
          </a:p>
        </p:txBody>
      </p:sp>
      <p:pic>
        <p:nvPicPr>
          <p:cNvPr id="11" name="图片 10" descr="原图.jpg"/>
          <p:cNvPicPr>
            <a:picLocks noChangeAspect="1"/>
          </p:cNvPicPr>
          <p:nvPr/>
        </p:nvPicPr>
        <p:blipFill>
          <a:blip r:embed="rId3"/>
          <a:stretch>
            <a:fillRect/>
          </a:stretch>
        </p:blipFill>
        <p:spPr>
          <a:xfrm>
            <a:off x="2786050" y="2928934"/>
            <a:ext cx="4857784" cy="3643338"/>
          </a:xfrm>
          <a:prstGeom prst="rect">
            <a:avLst/>
          </a:prstGeom>
        </p:spPr>
      </p:pic>
      <p:pic>
        <p:nvPicPr>
          <p:cNvPr id="12" name="图片 11" descr="效果图.jpg"/>
          <p:cNvPicPr>
            <a:picLocks noChangeAspect="1"/>
          </p:cNvPicPr>
          <p:nvPr/>
        </p:nvPicPr>
        <p:blipFill>
          <a:blip r:embed="rId4"/>
          <a:stretch>
            <a:fillRect/>
          </a:stretch>
        </p:blipFill>
        <p:spPr>
          <a:xfrm>
            <a:off x="2786050" y="2928934"/>
            <a:ext cx="4857600" cy="36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1+#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4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out)">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 calcmode="lin" valueType="num">
                                      <p:cBhvr additive="base">
                                        <p:cTn id="41"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8596" y="642918"/>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4097" name="Rectangle 1"/>
          <p:cNvSpPr>
            <a:spLocks noChangeArrowheads="1"/>
          </p:cNvSpPr>
          <p:nvPr/>
        </p:nvSpPr>
        <p:spPr bwMode="auto">
          <a:xfrm>
            <a:off x="2357422" y="214290"/>
            <a:ext cx="42862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lvl="0"/>
            <a:r>
              <a:rPr lang="zh-CN" altLang="en-US" sz="2400" b="1"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七、去除红眼</a:t>
            </a:r>
          </a:p>
        </p:txBody>
      </p:sp>
      <p:sp>
        <p:nvSpPr>
          <p:cNvPr id="9" name="矩形 8"/>
          <p:cNvSpPr/>
          <p:nvPr/>
        </p:nvSpPr>
        <p:spPr>
          <a:xfrm>
            <a:off x="2143108" y="714356"/>
            <a:ext cx="6715172" cy="3139321"/>
          </a:xfrm>
          <a:prstGeom prst="rect">
            <a:avLst/>
          </a:prstGeom>
        </p:spPr>
        <p:txBody>
          <a:bodyPr wrap="square">
            <a:spAutoFit/>
          </a:bodyPr>
          <a:lstStyle/>
          <a:p>
            <a:r>
              <a:rPr lang="zh-CN" altLang="en-US" dirty="0" smtClean="0">
                <a:latin typeface="+mn-ea"/>
              </a:rPr>
              <a:t>    </a:t>
            </a:r>
            <a:r>
              <a:rPr lang="zh-CN" altLang="en-US" u="sng" dirty="0" smtClean="0">
                <a:latin typeface="+mn-ea"/>
              </a:rPr>
              <a:t>“红眼”是指在用闪光灯拍摄特写时，在照片上眼睛的瞳孔呈现红色斑点的现象。比较通行的解释是：在比较暗的环境中，眼睛的瞳孔会放大，如果闪光灯的光轴和相机镜头的光轴比较近，强烈的闪光灯光线会通过人的眼底反射入镜头，眼底有丰富的毛细血管，这些血管是红色的，所以就形成了红色的光斑。通俗一点就是，当人长时间地呆在较黑暗得环境中，瞳孔为适应视觉需要而放大，这时如果闪光灯得位置与人得眼睛一般高低，被摄者又是正面对着镜头，瞳孔与灯处于同一直线，那么，在拍摄时，当闪光灯的强光照射到眼睛时，就会直射视网膜，其红色的反射光（当然也有可能是别的颜色）就很有可能进入相机的拍摄视角，从而产生</a:t>
            </a:r>
            <a:r>
              <a:rPr lang="en-US" u="sng" dirty="0" smtClean="0">
                <a:latin typeface="+mn-ea"/>
              </a:rPr>
              <a:t>“</a:t>
            </a:r>
            <a:r>
              <a:rPr lang="zh-CN" altLang="en-US" u="sng" dirty="0" smtClean="0">
                <a:latin typeface="+mn-ea"/>
              </a:rPr>
              <a:t>红眼</a:t>
            </a:r>
            <a:r>
              <a:rPr lang="en-US" u="sng" dirty="0" smtClean="0">
                <a:latin typeface="+mn-ea"/>
              </a:rPr>
              <a:t>”</a:t>
            </a:r>
            <a:r>
              <a:rPr lang="zh-CN" altLang="en-US" u="sng" dirty="0" smtClean="0">
                <a:latin typeface="+mn-ea"/>
              </a:rPr>
              <a:t>。</a:t>
            </a:r>
          </a:p>
        </p:txBody>
      </p:sp>
      <p:sp>
        <p:nvSpPr>
          <p:cNvPr id="10" name="矩形 9"/>
          <p:cNvSpPr/>
          <p:nvPr/>
        </p:nvSpPr>
        <p:spPr>
          <a:xfrm>
            <a:off x="2500298" y="3857628"/>
            <a:ext cx="5715040" cy="707886"/>
          </a:xfrm>
          <a:prstGeom prst="rect">
            <a:avLst/>
          </a:prstGeom>
        </p:spPr>
        <p:txBody>
          <a:bodyPr wrap="square">
            <a:spAutoFit/>
          </a:bodyPr>
          <a:lstStyle/>
          <a:p>
            <a:r>
              <a:rPr lang="zh-CN" altLang="en-US" sz="2000" dirty="0" smtClean="0">
                <a:latin typeface="华文中宋" pitchFamily="2" charset="-122"/>
                <a:ea typeface="华文中宋" pitchFamily="2" charset="-122"/>
              </a:rPr>
              <a:t>去除红眼的方法：只需两次点击</a:t>
            </a:r>
            <a:r>
              <a:rPr lang="zh-CN" altLang="en-US" sz="2000" dirty="0" smtClean="0">
                <a:solidFill>
                  <a:srgbClr val="0070C0"/>
                </a:solidFill>
                <a:latin typeface="华文中宋" pitchFamily="2" charset="-122"/>
                <a:ea typeface="华文中宋" pitchFamily="2" charset="-122"/>
              </a:rPr>
              <a:t>红眼工具</a:t>
            </a:r>
            <a:r>
              <a:rPr lang="zh-CN" altLang="en-US" sz="2000" dirty="0" smtClean="0">
                <a:latin typeface="华文中宋" pitchFamily="2" charset="-122"/>
                <a:ea typeface="华文中宋" pitchFamily="2" charset="-122"/>
              </a:rPr>
              <a:t>即可去除红眼（每只眼睛点击一次）。</a:t>
            </a:r>
            <a:endParaRPr lang="zh-CN" altLang="en-US" sz="2000" dirty="0">
              <a:latin typeface="华文中宋" pitchFamily="2" charset="-122"/>
              <a:ea typeface="华文中宋" pitchFamily="2" charset="-122"/>
            </a:endParaRPr>
          </a:p>
        </p:txBody>
      </p:sp>
      <p:pic>
        <p:nvPicPr>
          <p:cNvPr id="6" name="图片 5" descr="红眼女.jpg"/>
          <p:cNvPicPr>
            <a:picLocks noChangeAspect="1"/>
          </p:cNvPicPr>
          <p:nvPr/>
        </p:nvPicPr>
        <p:blipFill>
          <a:blip r:embed="rId3"/>
          <a:stretch>
            <a:fillRect/>
          </a:stretch>
        </p:blipFill>
        <p:spPr>
          <a:xfrm>
            <a:off x="3857620" y="4643446"/>
            <a:ext cx="2403115" cy="2000240"/>
          </a:xfrm>
          <a:prstGeom prst="rect">
            <a:avLst/>
          </a:prstGeom>
        </p:spPr>
      </p:pic>
      <p:pic>
        <p:nvPicPr>
          <p:cNvPr id="8" name="图片 7" descr="效果图.jpg"/>
          <p:cNvPicPr>
            <a:picLocks noChangeAspect="1"/>
          </p:cNvPicPr>
          <p:nvPr/>
        </p:nvPicPr>
        <p:blipFill>
          <a:blip r:embed="rId4"/>
          <a:stretch>
            <a:fillRect/>
          </a:stretch>
        </p:blipFill>
        <p:spPr>
          <a:xfrm>
            <a:off x="3857620" y="4643446"/>
            <a:ext cx="2404749" cy="200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1+#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out)">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8596" y="642918"/>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4097" name="Rectangle 1"/>
          <p:cNvSpPr>
            <a:spLocks noChangeArrowheads="1"/>
          </p:cNvSpPr>
          <p:nvPr/>
        </p:nvSpPr>
        <p:spPr bwMode="auto">
          <a:xfrm>
            <a:off x="2357422" y="357166"/>
            <a:ext cx="550072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lvl="0"/>
            <a:r>
              <a:rPr lang="zh-CN" altLang="en-US" sz="2400" b="1"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八、去除照片上的拍摄日期、文字</a:t>
            </a:r>
          </a:p>
        </p:txBody>
      </p:sp>
      <p:sp>
        <p:nvSpPr>
          <p:cNvPr id="10" name="矩形 9"/>
          <p:cNvSpPr/>
          <p:nvPr/>
        </p:nvSpPr>
        <p:spPr>
          <a:xfrm>
            <a:off x="2786050" y="1214422"/>
            <a:ext cx="5715040" cy="461665"/>
          </a:xfrm>
          <a:prstGeom prst="rect">
            <a:avLst/>
          </a:prstGeom>
        </p:spPr>
        <p:txBody>
          <a:bodyPr wrap="square">
            <a:spAutoFit/>
          </a:bodyPr>
          <a:lstStyle/>
          <a:p>
            <a:r>
              <a:rPr lang="en-US" altLang="zh-CN" sz="2400" b="1" dirty="0" smtClean="0">
                <a:solidFill>
                  <a:srgbClr val="0070C0"/>
                </a:solidFill>
                <a:latin typeface="华文中宋" pitchFamily="2" charset="-122"/>
                <a:ea typeface="华文中宋" pitchFamily="2" charset="-122"/>
              </a:rPr>
              <a:t>1</a:t>
            </a:r>
            <a:r>
              <a:rPr lang="zh-CN" altLang="en-US" sz="2400" b="1" dirty="0" smtClean="0">
                <a:solidFill>
                  <a:srgbClr val="0070C0"/>
                </a:solidFill>
                <a:latin typeface="华文中宋" pitchFamily="2" charset="-122"/>
                <a:ea typeface="华文中宋" pitchFamily="2" charset="-122"/>
              </a:rPr>
              <a:t>、使用仿制图章工具去除</a:t>
            </a:r>
          </a:p>
        </p:txBody>
      </p:sp>
      <p:sp>
        <p:nvSpPr>
          <p:cNvPr id="2049" name="Rectangle 1"/>
          <p:cNvSpPr>
            <a:spLocks noChangeArrowheads="1"/>
          </p:cNvSpPr>
          <p:nvPr/>
        </p:nvSpPr>
        <p:spPr bwMode="auto">
          <a:xfrm>
            <a:off x="2571736" y="1928802"/>
            <a:ext cx="578647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       </a:t>
            </a:r>
            <a:r>
              <a:rPr kumimoji="0" lang="zh-CN"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这是比较常用的方法。具体的操作是，选取仿制图章工具，按住</a:t>
            </a: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Alt</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键， 在无文字区域点击相似的色彩或图案采样，然后在文字区域拖动鼠标复制以复盖文字。</a:t>
            </a: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       要注意的是，采样点即为复制的起始点。选择不同的笔刷直径会影响绘制的范围，而不同的笔刷硬度会影响绘制区域的边缘融合效果。</a:t>
            </a:r>
            <a:r>
              <a:rPr kumimoji="0" lang="zh-CN" altLang="en-US" sz="2000" b="0" i="0" u="none" strike="noStrike" cap="none" normalizeH="0" baseline="0" dirty="0" smtClean="0">
                <a:ln>
                  <a:noFill/>
                </a:ln>
                <a:solidFill>
                  <a:schemeClr val="tx1"/>
                </a:solidFill>
                <a:effectLst/>
                <a:latin typeface="华文中宋" pitchFamily="2" charset="-122"/>
                <a:ea typeface="华文中宋"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1+#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9"/>
                                        </p:tgtEl>
                                        <p:attrNameLst>
                                          <p:attrName>style.visibility</p:attrName>
                                        </p:attrNameLst>
                                      </p:cBhvr>
                                      <p:to>
                                        <p:strVal val="visible"/>
                                      </p:to>
                                    </p:set>
                                    <p:anim calcmode="lin" valueType="num">
                                      <p:cBhvr additive="base">
                                        <p:cTn id="19" dur="500" fill="hold"/>
                                        <p:tgtEl>
                                          <p:spTgt spid="2049"/>
                                        </p:tgtEl>
                                        <p:attrNameLst>
                                          <p:attrName>ppt_x</p:attrName>
                                        </p:attrNameLst>
                                      </p:cBhvr>
                                      <p:tavLst>
                                        <p:tav tm="0">
                                          <p:val>
                                            <p:strVal val="#ppt_x"/>
                                          </p:val>
                                        </p:tav>
                                        <p:tav tm="100000">
                                          <p:val>
                                            <p:strVal val="#ppt_x"/>
                                          </p:val>
                                        </p:tav>
                                      </p:tavLst>
                                    </p:anim>
                                    <p:anim calcmode="lin" valueType="num">
                                      <p:cBhvr additive="base">
                                        <p:cTn id="20"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10" grpId="0"/>
      <p:bldP spid="20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357166"/>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7" name="TextBox 6"/>
          <p:cNvSpPr txBox="1"/>
          <p:nvPr/>
        </p:nvSpPr>
        <p:spPr>
          <a:xfrm>
            <a:off x="857224" y="3357562"/>
            <a:ext cx="461665" cy="3089948"/>
          </a:xfrm>
          <a:prstGeom prst="rect">
            <a:avLst/>
          </a:prstGeom>
          <a:noFill/>
        </p:spPr>
        <p:txBody>
          <a:bodyPr vert="eaVert" wrap="none" rtlCol="0">
            <a:spAutoFit/>
          </a:bodyPr>
          <a:lstStyle/>
          <a:p>
            <a:r>
              <a:rPr lang="zh-CN" altLang="en-US" b="1" dirty="0" smtClean="0">
                <a:solidFill>
                  <a:srgbClr val="0070C0"/>
                </a:solidFill>
                <a:latin typeface="华文中宋" pitchFamily="2" charset="-122"/>
                <a:ea typeface="华文中宋" pitchFamily="2" charset="-122"/>
              </a:rPr>
              <a:t>去除照片上的拍摄日期</a:t>
            </a:r>
            <a:endParaRPr lang="zh-CN" altLang="en-US" b="1" dirty="0">
              <a:solidFill>
                <a:srgbClr val="0070C0"/>
              </a:solidFill>
              <a:latin typeface="华文中宋" pitchFamily="2" charset="-122"/>
              <a:ea typeface="华文中宋" pitchFamily="2" charset="-122"/>
            </a:endParaRPr>
          </a:p>
        </p:txBody>
      </p:sp>
      <p:pic>
        <p:nvPicPr>
          <p:cNvPr id="9" name="图片 8" descr="用仿制图章工具.gif"/>
          <p:cNvPicPr>
            <a:picLocks noChangeAspect="1"/>
          </p:cNvPicPr>
          <p:nvPr/>
        </p:nvPicPr>
        <p:blipFill>
          <a:blip r:embed="rId2"/>
          <a:stretch>
            <a:fillRect/>
          </a:stretch>
        </p:blipFill>
        <p:spPr>
          <a:xfrm>
            <a:off x="3286116" y="1000108"/>
            <a:ext cx="3733800" cy="464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3" name="TextBox 2"/>
          <p:cNvSpPr txBox="1"/>
          <p:nvPr/>
        </p:nvSpPr>
        <p:spPr>
          <a:xfrm>
            <a:off x="857224" y="3357562"/>
            <a:ext cx="461665" cy="3089948"/>
          </a:xfrm>
          <a:prstGeom prst="rect">
            <a:avLst/>
          </a:prstGeom>
          <a:noFill/>
        </p:spPr>
        <p:txBody>
          <a:bodyPr vert="eaVert" wrap="none" rtlCol="0">
            <a:spAutoFit/>
          </a:bodyPr>
          <a:lstStyle/>
          <a:p>
            <a:r>
              <a:rPr lang="zh-CN" altLang="en-US" b="1" dirty="0" smtClean="0">
                <a:solidFill>
                  <a:srgbClr val="0070C0"/>
                </a:solidFill>
                <a:latin typeface="华文中宋" pitchFamily="2" charset="-122"/>
                <a:ea typeface="华文中宋" pitchFamily="2" charset="-122"/>
              </a:rPr>
              <a:t>去除照片上的拍摄日期</a:t>
            </a:r>
            <a:endParaRPr lang="zh-CN" altLang="en-US" b="1" dirty="0">
              <a:solidFill>
                <a:srgbClr val="0070C0"/>
              </a:solidFill>
              <a:latin typeface="华文中宋" pitchFamily="2" charset="-122"/>
              <a:ea typeface="华文中宋" pitchFamily="2" charset="-122"/>
            </a:endParaRPr>
          </a:p>
        </p:txBody>
      </p:sp>
      <p:sp>
        <p:nvSpPr>
          <p:cNvPr id="4" name="矩形 3"/>
          <p:cNvSpPr/>
          <p:nvPr/>
        </p:nvSpPr>
        <p:spPr>
          <a:xfrm>
            <a:off x="2500298" y="1071546"/>
            <a:ext cx="5715040" cy="461665"/>
          </a:xfrm>
          <a:prstGeom prst="rect">
            <a:avLst/>
          </a:prstGeom>
        </p:spPr>
        <p:txBody>
          <a:bodyPr wrap="square">
            <a:spAutoFit/>
          </a:bodyPr>
          <a:lstStyle/>
          <a:p>
            <a:r>
              <a:rPr lang="en-US" altLang="zh-CN" sz="2400" b="1" dirty="0" smtClean="0">
                <a:solidFill>
                  <a:srgbClr val="0070C0"/>
                </a:solidFill>
                <a:latin typeface="华文中宋" pitchFamily="2" charset="-122"/>
                <a:ea typeface="华文中宋" pitchFamily="2" charset="-122"/>
              </a:rPr>
              <a:t>2</a:t>
            </a:r>
            <a:r>
              <a:rPr lang="zh-CN" altLang="en-US" sz="2400" b="1" dirty="0" smtClean="0">
                <a:solidFill>
                  <a:srgbClr val="0070C0"/>
                </a:solidFill>
                <a:latin typeface="华文中宋" pitchFamily="2" charset="-122"/>
                <a:ea typeface="华文中宋" pitchFamily="2" charset="-122"/>
              </a:rPr>
              <a:t>、使用修补工具去除</a:t>
            </a:r>
          </a:p>
        </p:txBody>
      </p:sp>
      <p:sp>
        <p:nvSpPr>
          <p:cNvPr id="5" name="Rectangle 7"/>
          <p:cNvSpPr>
            <a:spLocks noChangeArrowheads="1"/>
          </p:cNvSpPr>
          <p:nvPr/>
        </p:nvSpPr>
        <p:spPr bwMode="auto">
          <a:xfrm>
            <a:off x="2500298" y="1785926"/>
            <a:ext cx="5832475" cy="3731150"/>
          </a:xfrm>
          <a:prstGeom prst="rect">
            <a:avLst/>
          </a:prstGeom>
          <a:noFill/>
          <a:ln w="9525">
            <a:noFill/>
            <a:miter lim="800000"/>
            <a:headEnd/>
            <a:tailEnd/>
          </a:ln>
        </p:spPr>
        <p:txBody>
          <a:bodyPr anchor="ctr">
            <a:spAutoFit/>
          </a:bodyPr>
          <a:lstStyle/>
          <a:p>
            <a:pPr>
              <a:lnSpc>
                <a:spcPct val="150000"/>
              </a:lnSpc>
            </a:pPr>
            <a:r>
              <a:rPr lang="en-US" altLang="zh-CN" sz="2000" dirty="0">
                <a:latin typeface="华文中宋" pitchFamily="2" charset="-122"/>
                <a:ea typeface="华文中宋" pitchFamily="2" charset="-122"/>
              </a:rPr>
              <a:t>    </a:t>
            </a:r>
            <a:r>
              <a:rPr lang="zh-CN" altLang="en-US" sz="2000" dirty="0">
                <a:latin typeface="华文中宋" pitchFamily="2" charset="-122"/>
                <a:ea typeface="华文中宋" pitchFamily="2" charset="-122"/>
              </a:rPr>
              <a:t>如果图片的背景色彩或图案比较一致，使用修补工具就比较方便。</a:t>
            </a:r>
          </a:p>
          <a:p>
            <a:pPr>
              <a:lnSpc>
                <a:spcPct val="150000"/>
              </a:lnSpc>
            </a:pPr>
            <a:r>
              <a:rPr lang="zh-CN" altLang="en-US" sz="2000" dirty="0">
                <a:latin typeface="华文中宋" pitchFamily="2" charset="-122"/>
                <a:ea typeface="华文中宋" pitchFamily="2" charset="-122"/>
              </a:rPr>
              <a:t>     具体的操作是，选取修补工具，在公共栏中选择修补项为“源”，关闭“透明”选项。然后用修补工具框选文字，拖动到无文字区域中色彩或图案相似的位置，松开鼠标 就完成复制。</a:t>
            </a:r>
          </a:p>
          <a:p>
            <a:pPr>
              <a:lnSpc>
                <a:spcPct val="150000"/>
              </a:lnSpc>
            </a:pPr>
            <a:r>
              <a:rPr lang="zh-CN" altLang="en-US" sz="2000" dirty="0">
                <a:latin typeface="华文中宋" pitchFamily="2" charset="-122"/>
                <a:ea typeface="华文中宋" pitchFamily="2" charset="-122"/>
              </a:rPr>
              <a:t>     修补工具具有自动匹配颜色的功能，复制出的效果过渡柔和，这是仿制图章工具所不具备的。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3" name="TextBox 2"/>
          <p:cNvSpPr txBox="1"/>
          <p:nvPr/>
        </p:nvSpPr>
        <p:spPr>
          <a:xfrm>
            <a:off x="857224" y="3357562"/>
            <a:ext cx="461665" cy="3089948"/>
          </a:xfrm>
          <a:prstGeom prst="rect">
            <a:avLst/>
          </a:prstGeom>
          <a:noFill/>
        </p:spPr>
        <p:txBody>
          <a:bodyPr vert="eaVert" wrap="none" rtlCol="0">
            <a:spAutoFit/>
          </a:bodyPr>
          <a:lstStyle/>
          <a:p>
            <a:r>
              <a:rPr lang="zh-CN" altLang="en-US" b="1" dirty="0" smtClean="0">
                <a:solidFill>
                  <a:srgbClr val="0070C0"/>
                </a:solidFill>
                <a:latin typeface="华文中宋" pitchFamily="2" charset="-122"/>
                <a:ea typeface="华文中宋" pitchFamily="2" charset="-122"/>
              </a:rPr>
              <a:t>去除照片上的拍摄日期</a:t>
            </a:r>
            <a:endParaRPr lang="zh-CN" altLang="en-US" b="1" dirty="0">
              <a:solidFill>
                <a:srgbClr val="0070C0"/>
              </a:solidFill>
              <a:latin typeface="华文中宋" pitchFamily="2" charset="-122"/>
              <a:ea typeface="华文中宋" pitchFamily="2" charset="-122"/>
            </a:endParaRPr>
          </a:p>
        </p:txBody>
      </p:sp>
      <p:pic>
        <p:nvPicPr>
          <p:cNvPr id="4" name="图片 3" descr="修补工具.gif"/>
          <p:cNvPicPr>
            <a:picLocks noChangeAspect="1"/>
          </p:cNvPicPr>
          <p:nvPr/>
        </p:nvPicPr>
        <p:blipFill>
          <a:blip r:embed="rId2"/>
          <a:stretch>
            <a:fillRect/>
          </a:stretch>
        </p:blipFill>
        <p:spPr>
          <a:xfrm>
            <a:off x="3000364" y="1071546"/>
            <a:ext cx="3733800" cy="4648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zh-CN" altLang="en-US" b="1" dirty="0" smtClean="0"/>
              <a:t>图像处理的基本概念</a:t>
            </a:r>
            <a:endParaRPr lang="fr-CA" altLang="zh-CN" dirty="0" smtClean="0">
              <a:solidFill>
                <a:srgbClr val="BC541A"/>
              </a:solidFill>
            </a:endParaRPr>
          </a:p>
        </p:txBody>
      </p:sp>
      <p:sp>
        <p:nvSpPr>
          <p:cNvPr id="3075" name="Espace réservé du contenu 2"/>
          <p:cNvSpPr>
            <a:spLocks noGrp="1"/>
          </p:cNvSpPr>
          <p:nvPr>
            <p:ph idx="1"/>
          </p:nvPr>
        </p:nvSpPr>
        <p:spPr>
          <a:xfrm>
            <a:off x="428596" y="1831996"/>
            <a:ext cx="8229600" cy="4811714"/>
          </a:xfrm>
        </p:spPr>
        <p:txBody>
          <a:bodyPr/>
          <a:lstStyle/>
          <a:p>
            <a:pPr eaLnBrk="1" hangingPunct="1">
              <a:buNone/>
            </a:pPr>
            <a:r>
              <a:rPr lang="zh-CN" altLang="en-US" b="1" u="sng" dirty="0" smtClean="0">
                <a:solidFill>
                  <a:srgbClr val="FF0000"/>
                </a:solidFill>
              </a:rPr>
              <a:t>位图和矢量图</a:t>
            </a:r>
            <a:endParaRPr lang="en-US" altLang="zh-CN" sz="800" dirty="0" smtClean="0">
              <a:latin typeface="华文中宋" pitchFamily="2" charset="-122"/>
              <a:ea typeface="华文中宋" pitchFamily="2" charset="-122"/>
            </a:endParaRPr>
          </a:p>
          <a:p>
            <a:pPr marL="0" indent="468000" eaLnBrk="1" hangingPunct="1">
              <a:lnSpc>
                <a:spcPts val="3000"/>
              </a:lnSpc>
              <a:buNone/>
            </a:pPr>
            <a:r>
              <a:rPr lang="zh-CN" altLang="en-US" sz="2000" dirty="0" smtClean="0">
                <a:latin typeface="华文中宋" pitchFamily="2" charset="-122"/>
                <a:ea typeface="华文中宋" pitchFamily="2" charset="-122"/>
              </a:rPr>
              <a:t>首先大家要清楚的是</a:t>
            </a:r>
            <a:r>
              <a:rPr lang="en-US" altLang="zh-CN" sz="2000" dirty="0" smtClean="0">
                <a:latin typeface="华文中宋" pitchFamily="2" charset="-122"/>
                <a:ea typeface="华文中宋" pitchFamily="2" charset="-122"/>
              </a:rPr>
              <a:t>PHOTOSHOP</a:t>
            </a:r>
            <a:r>
              <a:rPr lang="zh-CN" altLang="en-US" sz="2000" dirty="0" smtClean="0">
                <a:latin typeface="华文中宋" pitchFamily="2" charset="-122"/>
                <a:ea typeface="华文中宋" pitchFamily="2" charset="-122"/>
              </a:rPr>
              <a:t>是制作二维图形的，也就是做平面设计的。计算机中显示的图形一般可以分为两大类</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矢量图和位图。矢量图使用直线和曲线来描述图形，这些图形的元素是一些点、线、矩形、多边形、圆和弧线等等，它们都是通过数学公式计算获得的，所以矢量图形文件体积一般较小。矢量图形最大的优点是无论放大、缩小或旋转等不会失真。大名鼎鼎的</a:t>
            </a:r>
            <a:r>
              <a:rPr lang="en-US" altLang="zh-CN" sz="2000" dirty="0" smtClean="0">
                <a:latin typeface="华文中宋" pitchFamily="2" charset="-122"/>
                <a:ea typeface="华文中宋" pitchFamily="2" charset="-122"/>
              </a:rPr>
              <a:t>Flash MX</a:t>
            </a:r>
            <a:r>
              <a:rPr lang="zh-CN" altLang="en-US" sz="2000" dirty="0" smtClean="0">
                <a:latin typeface="华文中宋" pitchFamily="2" charset="-122"/>
                <a:ea typeface="华文中宋" pitchFamily="2" charset="-122"/>
              </a:rPr>
              <a:t>制作的动画就是矢量图形动画，还有你们熟悉的</a:t>
            </a:r>
            <a:r>
              <a:rPr lang="en-US" altLang="zh-CN" sz="2000" dirty="0" smtClean="0">
                <a:latin typeface="华文中宋" pitchFamily="2" charset="-122"/>
                <a:ea typeface="华文中宋" pitchFamily="2" charset="-122"/>
              </a:rPr>
              <a:t>AUTOCAD</a:t>
            </a:r>
            <a:r>
              <a:rPr lang="zh-CN" altLang="en-US" sz="2000" dirty="0" smtClean="0">
                <a:latin typeface="华文中宋" pitchFamily="2" charset="-122"/>
                <a:ea typeface="华文中宋" pitchFamily="2" charset="-122"/>
              </a:rPr>
              <a:t>也是矢量图制作。而</a:t>
            </a:r>
            <a:r>
              <a:rPr lang="en-US" altLang="zh-CN" sz="2000" dirty="0" smtClean="0">
                <a:latin typeface="华文中宋" pitchFamily="2" charset="-122"/>
                <a:ea typeface="华文中宋" pitchFamily="2" charset="-122"/>
              </a:rPr>
              <a:t>Photoshop</a:t>
            </a:r>
            <a:r>
              <a:rPr lang="zh-CN" altLang="en-US" sz="2000" dirty="0" smtClean="0">
                <a:latin typeface="华文中宋" pitchFamily="2" charset="-122"/>
                <a:ea typeface="华文中宋" pitchFamily="2" charset="-122"/>
              </a:rPr>
              <a:t>主要处理的是位图图像。当您处理位图图像时，可以优化微小细节，进行显著改动，以及增强效果。位图图像，亦称为点阵图像或绘制图像，是由称作像素</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图片元素</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的单个点组成的。这些点可以进行不同的排列和染色以构成图样。当放大位图时，可以看见赖以构成整个图像的无数单个方块。</a:t>
            </a:r>
            <a:endParaRPr lang="fr-CA" altLang="zh-CN" sz="2000" dirty="0" smtClean="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3" name="TextBox 2"/>
          <p:cNvSpPr txBox="1"/>
          <p:nvPr/>
        </p:nvSpPr>
        <p:spPr>
          <a:xfrm>
            <a:off x="857224" y="3357562"/>
            <a:ext cx="461665" cy="3089948"/>
          </a:xfrm>
          <a:prstGeom prst="rect">
            <a:avLst/>
          </a:prstGeom>
          <a:noFill/>
        </p:spPr>
        <p:txBody>
          <a:bodyPr vert="eaVert" wrap="none" rtlCol="0">
            <a:spAutoFit/>
          </a:bodyPr>
          <a:lstStyle/>
          <a:p>
            <a:r>
              <a:rPr lang="zh-CN" altLang="en-US" b="1" dirty="0" smtClean="0">
                <a:solidFill>
                  <a:srgbClr val="0070C0"/>
                </a:solidFill>
                <a:latin typeface="华文中宋" pitchFamily="2" charset="-122"/>
                <a:ea typeface="华文中宋" pitchFamily="2" charset="-122"/>
              </a:rPr>
              <a:t>去除照片上的拍摄日期</a:t>
            </a:r>
            <a:endParaRPr lang="zh-CN" altLang="en-US" b="1" dirty="0">
              <a:solidFill>
                <a:srgbClr val="0070C0"/>
              </a:solidFill>
              <a:latin typeface="华文中宋" pitchFamily="2" charset="-122"/>
              <a:ea typeface="华文中宋" pitchFamily="2" charset="-122"/>
            </a:endParaRPr>
          </a:p>
        </p:txBody>
      </p:sp>
      <p:sp>
        <p:nvSpPr>
          <p:cNvPr id="4" name="矩形 3"/>
          <p:cNvSpPr/>
          <p:nvPr/>
        </p:nvSpPr>
        <p:spPr>
          <a:xfrm>
            <a:off x="2500298" y="1071546"/>
            <a:ext cx="5715040" cy="461665"/>
          </a:xfrm>
          <a:prstGeom prst="rect">
            <a:avLst/>
          </a:prstGeom>
        </p:spPr>
        <p:txBody>
          <a:bodyPr wrap="square">
            <a:spAutoFit/>
          </a:bodyPr>
          <a:lstStyle/>
          <a:p>
            <a:r>
              <a:rPr lang="en-US" altLang="zh-CN" sz="2400" b="1" dirty="0" smtClean="0">
                <a:solidFill>
                  <a:srgbClr val="0070C0"/>
                </a:solidFill>
                <a:latin typeface="华文中宋" pitchFamily="2" charset="-122"/>
                <a:ea typeface="华文中宋" pitchFamily="2" charset="-122"/>
              </a:rPr>
              <a:t>3</a:t>
            </a:r>
            <a:r>
              <a:rPr lang="zh-CN" altLang="en-US" sz="2400" b="1" dirty="0" smtClean="0">
                <a:solidFill>
                  <a:srgbClr val="0070C0"/>
                </a:solidFill>
                <a:latin typeface="华文中宋" pitchFamily="2" charset="-122"/>
                <a:ea typeface="华文中宋" pitchFamily="2" charset="-122"/>
              </a:rPr>
              <a:t>、使用修复画笔工具去除</a:t>
            </a:r>
          </a:p>
        </p:txBody>
      </p:sp>
      <p:sp>
        <p:nvSpPr>
          <p:cNvPr id="5" name="Rectangle 5"/>
          <p:cNvSpPr>
            <a:spLocks noChangeArrowheads="1"/>
          </p:cNvSpPr>
          <p:nvPr/>
        </p:nvSpPr>
        <p:spPr bwMode="auto">
          <a:xfrm>
            <a:off x="2428860" y="2143116"/>
            <a:ext cx="5711825" cy="2346155"/>
          </a:xfrm>
          <a:prstGeom prst="rect">
            <a:avLst/>
          </a:prstGeom>
          <a:noFill/>
          <a:ln w="9525">
            <a:noFill/>
            <a:miter lim="800000"/>
            <a:headEnd/>
            <a:tailEnd/>
          </a:ln>
        </p:spPr>
        <p:txBody>
          <a:bodyPr anchor="ctr">
            <a:spAutoFit/>
          </a:bodyPr>
          <a:lstStyle/>
          <a:p>
            <a:pPr>
              <a:lnSpc>
                <a:spcPct val="150000"/>
              </a:lnSpc>
            </a:pPr>
            <a:r>
              <a:rPr lang="en-US" altLang="zh-CN" sz="2000" dirty="0">
                <a:latin typeface="华文中宋" pitchFamily="2" charset="-122"/>
                <a:ea typeface="华文中宋" pitchFamily="2" charset="-122"/>
              </a:rPr>
              <a:t>    </a:t>
            </a:r>
            <a:r>
              <a:rPr lang="zh-CN" altLang="en-US" sz="2000" dirty="0">
                <a:latin typeface="华文中宋" pitchFamily="2" charset="-122"/>
                <a:ea typeface="华文中宋" pitchFamily="2" charset="-122"/>
              </a:rPr>
              <a:t>操作的方法与仿制图章工具相似。按住</a:t>
            </a:r>
            <a:r>
              <a:rPr lang="en-US" altLang="zh-CN" sz="2000" dirty="0">
                <a:latin typeface="华文中宋" pitchFamily="2" charset="-122"/>
                <a:ea typeface="华文中宋" pitchFamily="2" charset="-122"/>
              </a:rPr>
              <a:t>Alt</a:t>
            </a:r>
            <a:r>
              <a:rPr lang="zh-CN" altLang="en-US" sz="2000" dirty="0">
                <a:latin typeface="华文中宋" pitchFamily="2" charset="-122"/>
                <a:ea typeface="华文中宋" pitchFamily="2" charset="-122"/>
              </a:rPr>
              <a:t>键，在无文字区域点击相似的色彩或图案采样，然后在文字区域拖动鼠标复制以复盖文字。只是修复画笔工具与修补工具一样，也具有自动匹配颜色的功能，可根据需要进行选用。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3" name="TextBox 2"/>
          <p:cNvSpPr txBox="1"/>
          <p:nvPr/>
        </p:nvSpPr>
        <p:spPr>
          <a:xfrm>
            <a:off x="857224" y="3357562"/>
            <a:ext cx="461665" cy="3089948"/>
          </a:xfrm>
          <a:prstGeom prst="rect">
            <a:avLst/>
          </a:prstGeom>
          <a:noFill/>
        </p:spPr>
        <p:txBody>
          <a:bodyPr vert="eaVert" wrap="none" rtlCol="0">
            <a:spAutoFit/>
          </a:bodyPr>
          <a:lstStyle/>
          <a:p>
            <a:r>
              <a:rPr lang="zh-CN" altLang="en-US" b="1" dirty="0" smtClean="0">
                <a:solidFill>
                  <a:srgbClr val="0070C0"/>
                </a:solidFill>
                <a:latin typeface="华文中宋" pitchFamily="2" charset="-122"/>
                <a:ea typeface="华文中宋" pitchFamily="2" charset="-122"/>
              </a:rPr>
              <a:t>去除照片上的拍摄日期</a:t>
            </a:r>
            <a:endParaRPr lang="zh-CN" altLang="en-US" b="1" dirty="0">
              <a:solidFill>
                <a:srgbClr val="0070C0"/>
              </a:solidFill>
              <a:latin typeface="华文中宋" pitchFamily="2" charset="-122"/>
              <a:ea typeface="华文中宋" pitchFamily="2" charset="-122"/>
            </a:endParaRPr>
          </a:p>
        </p:txBody>
      </p:sp>
      <p:pic>
        <p:nvPicPr>
          <p:cNvPr id="4" name="图片 3" descr="修复画笔工具.gif"/>
          <p:cNvPicPr>
            <a:picLocks noChangeAspect="1"/>
          </p:cNvPicPr>
          <p:nvPr/>
        </p:nvPicPr>
        <p:blipFill>
          <a:blip r:embed="rId2"/>
          <a:stretch>
            <a:fillRect/>
          </a:stretch>
        </p:blipFill>
        <p:spPr>
          <a:xfrm>
            <a:off x="3143240" y="1071546"/>
            <a:ext cx="3733800" cy="4648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3" name="TextBox 2"/>
          <p:cNvSpPr txBox="1"/>
          <p:nvPr/>
        </p:nvSpPr>
        <p:spPr>
          <a:xfrm>
            <a:off x="857224" y="3357562"/>
            <a:ext cx="461665" cy="3089948"/>
          </a:xfrm>
          <a:prstGeom prst="rect">
            <a:avLst/>
          </a:prstGeom>
          <a:noFill/>
        </p:spPr>
        <p:txBody>
          <a:bodyPr vert="eaVert" wrap="none" rtlCol="0">
            <a:spAutoFit/>
          </a:bodyPr>
          <a:lstStyle/>
          <a:p>
            <a:r>
              <a:rPr lang="zh-CN" altLang="en-US" b="1" dirty="0" smtClean="0">
                <a:solidFill>
                  <a:srgbClr val="0070C0"/>
                </a:solidFill>
                <a:latin typeface="华文中宋" pitchFamily="2" charset="-122"/>
                <a:ea typeface="华文中宋" pitchFamily="2" charset="-122"/>
              </a:rPr>
              <a:t>去除照片上的拍摄日期</a:t>
            </a:r>
            <a:endParaRPr lang="zh-CN" altLang="en-US" b="1" dirty="0">
              <a:solidFill>
                <a:srgbClr val="0070C0"/>
              </a:solidFill>
              <a:latin typeface="华文中宋" pitchFamily="2" charset="-122"/>
              <a:ea typeface="华文中宋" pitchFamily="2" charset="-122"/>
            </a:endParaRPr>
          </a:p>
        </p:txBody>
      </p:sp>
      <p:sp>
        <p:nvSpPr>
          <p:cNvPr id="4" name="矩形 3"/>
          <p:cNvSpPr/>
          <p:nvPr/>
        </p:nvSpPr>
        <p:spPr>
          <a:xfrm>
            <a:off x="2500298" y="1071546"/>
            <a:ext cx="5715040" cy="461665"/>
          </a:xfrm>
          <a:prstGeom prst="rect">
            <a:avLst/>
          </a:prstGeom>
        </p:spPr>
        <p:txBody>
          <a:bodyPr wrap="square">
            <a:spAutoFit/>
          </a:bodyPr>
          <a:lstStyle/>
          <a:p>
            <a:r>
              <a:rPr lang="en-US" altLang="zh-CN" sz="2400" b="1" dirty="0" smtClean="0">
                <a:solidFill>
                  <a:srgbClr val="0070C0"/>
                </a:solidFill>
                <a:latin typeface="华文中宋" pitchFamily="2" charset="-122"/>
                <a:ea typeface="华文中宋" pitchFamily="2" charset="-122"/>
              </a:rPr>
              <a:t>4</a:t>
            </a:r>
            <a:r>
              <a:rPr lang="zh-CN" altLang="en-US" sz="2400" b="1" dirty="0" smtClean="0">
                <a:solidFill>
                  <a:srgbClr val="0070C0"/>
                </a:solidFill>
                <a:latin typeface="华文中宋" pitchFamily="2" charset="-122"/>
                <a:ea typeface="华文中宋" pitchFamily="2" charset="-122"/>
              </a:rPr>
              <a:t>、使用复制、变形命令去除</a:t>
            </a:r>
          </a:p>
        </p:txBody>
      </p:sp>
      <p:sp>
        <p:nvSpPr>
          <p:cNvPr id="5" name="Rectangle 6"/>
          <p:cNvSpPr>
            <a:spLocks noChangeArrowheads="1"/>
          </p:cNvSpPr>
          <p:nvPr/>
        </p:nvSpPr>
        <p:spPr bwMode="auto">
          <a:xfrm>
            <a:off x="2714612" y="2143116"/>
            <a:ext cx="5286412" cy="3323987"/>
          </a:xfrm>
          <a:prstGeom prst="rect">
            <a:avLst/>
          </a:prstGeom>
          <a:noFill/>
          <a:ln w="9525">
            <a:noFill/>
            <a:miter lim="800000"/>
            <a:headEnd/>
            <a:tailEnd/>
          </a:ln>
        </p:spPr>
        <p:txBody>
          <a:bodyPr wrap="square" anchor="ctr">
            <a:spAutoFit/>
          </a:bodyPr>
          <a:lstStyle/>
          <a:p>
            <a:pPr>
              <a:lnSpc>
                <a:spcPct val="150000"/>
              </a:lnSpc>
            </a:pPr>
            <a:r>
              <a:rPr lang="zh-CN" altLang="en-US" sz="2000" dirty="0" smtClean="0">
                <a:latin typeface="华文中宋" pitchFamily="2" charset="-122"/>
                <a:ea typeface="华文中宋" pitchFamily="2" charset="-122"/>
              </a:rPr>
              <a:t>       打开素材，双击背景图层，变背景图层为图层</a:t>
            </a:r>
            <a:r>
              <a:rPr lang="en-US" altLang="zh-CN" sz="2000" dirty="0" smtClean="0">
                <a:latin typeface="华文中宋" pitchFamily="2" charset="-122"/>
                <a:ea typeface="华文中宋" pitchFamily="2" charset="-122"/>
              </a:rPr>
              <a:t>0</a:t>
            </a:r>
            <a:r>
              <a:rPr lang="zh-CN" altLang="en-US" sz="2000" dirty="0" smtClean="0">
                <a:latin typeface="华文中宋" pitchFamily="2" charset="-122"/>
                <a:ea typeface="华文中宋" pitchFamily="2" charset="-122"/>
              </a:rPr>
              <a:t>，框选无文字区域的相似图形（或图案），按</a:t>
            </a:r>
            <a:r>
              <a:rPr lang="en-US" altLang="zh-CN" sz="2000" dirty="0" err="1" smtClean="0">
                <a:latin typeface="华文中宋" pitchFamily="2" charset="-122"/>
                <a:ea typeface="华文中宋" pitchFamily="2" charset="-122"/>
              </a:rPr>
              <a:t>Ctrl+J</a:t>
            </a:r>
            <a:r>
              <a:rPr lang="zh-CN" altLang="en-US" sz="2000" dirty="0" smtClean="0">
                <a:latin typeface="华文中宋" pitchFamily="2" charset="-122"/>
                <a:ea typeface="华文中宋" pitchFamily="2" charset="-122"/>
              </a:rPr>
              <a:t>键将其复制成新的图层，再利用“编辑”命令里的“变换”“变形”命令将其变形，复盖文字，然后点选原来背景图层，用吸管选取背景颜色，用画笔工具来涂抹数字或者文字，保存。</a:t>
            </a:r>
            <a:endParaRPr lang="zh-CN" altLang="en-US" sz="2000" dirty="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3" name="TextBox 2"/>
          <p:cNvSpPr txBox="1"/>
          <p:nvPr/>
        </p:nvSpPr>
        <p:spPr>
          <a:xfrm>
            <a:off x="857224" y="3357562"/>
            <a:ext cx="461665" cy="3089948"/>
          </a:xfrm>
          <a:prstGeom prst="rect">
            <a:avLst/>
          </a:prstGeom>
          <a:noFill/>
        </p:spPr>
        <p:txBody>
          <a:bodyPr vert="eaVert" wrap="none" rtlCol="0">
            <a:spAutoFit/>
          </a:bodyPr>
          <a:lstStyle/>
          <a:p>
            <a:r>
              <a:rPr lang="zh-CN" altLang="en-US" b="1" dirty="0" smtClean="0">
                <a:solidFill>
                  <a:srgbClr val="0070C0"/>
                </a:solidFill>
                <a:latin typeface="华文中宋" pitchFamily="2" charset="-122"/>
                <a:ea typeface="华文中宋" pitchFamily="2" charset="-122"/>
              </a:rPr>
              <a:t>去除照片上的拍摄日期</a:t>
            </a:r>
            <a:endParaRPr lang="zh-CN" altLang="en-US" b="1" dirty="0">
              <a:solidFill>
                <a:srgbClr val="0070C0"/>
              </a:solidFill>
              <a:latin typeface="华文中宋" pitchFamily="2" charset="-122"/>
              <a:ea typeface="华文中宋" pitchFamily="2" charset="-122"/>
            </a:endParaRPr>
          </a:p>
        </p:txBody>
      </p:sp>
      <p:pic>
        <p:nvPicPr>
          <p:cNvPr id="4" name="图片 3" descr="变形工具.gif"/>
          <p:cNvPicPr>
            <a:picLocks noChangeAspect="1"/>
          </p:cNvPicPr>
          <p:nvPr/>
        </p:nvPicPr>
        <p:blipFill>
          <a:blip r:embed="rId2"/>
          <a:stretch>
            <a:fillRect/>
          </a:stretch>
        </p:blipFill>
        <p:spPr>
          <a:xfrm>
            <a:off x="3214678" y="1000108"/>
            <a:ext cx="3733800" cy="46863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3" name="TextBox 2"/>
          <p:cNvSpPr txBox="1"/>
          <p:nvPr/>
        </p:nvSpPr>
        <p:spPr>
          <a:xfrm>
            <a:off x="857224" y="3357562"/>
            <a:ext cx="461665" cy="3089948"/>
          </a:xfrm>
          <a:prstGeom prst="rect">
            <a:avLst/>
          </a:prstGeom>
          <a:noFill/>
        </p:spPr>
        <p:txBody>
          <a:bodyPr vert="eaVert" wrap="none" rtlCol="0">
            <a:spAutoFit/>
          </a:bodyPr>
          <a:lstStyle/>
          <a:p>
            <a:r>
              <a:rPr lang="zh-CN" altLang="en-US" b="1" dirty="0" smtClean="0">
                <a:solidFill>
                  <a:srgbClr val="0070C0"/>
                </a:solidFill>
                <a:latin typeface="华文中宋" pitchFamily="2" charset="-122"/>
                <a:ea typeface="华文中宋" pitchFamily="2" charset="-122"/>
              </a:rPr>
              <a:t>去除照片上的拍摄日期</a:t>
            </a:r>
            <a:endParaRPr lang="zh-CN" altLang="en-US" b="1" dirty="0">
              <a:solidFill>
                <a:srgbClr val="0070C0"/>
              </a:solidFill>
              <a:latin typeface="华文中宋" pitchFamily="2" charset="-122"/>
              <a:ea typeface="华文中宋" pitchFamily="2" charset="-122"/>
            </a:endParaRPr>
          </a:p>
        </p:txBody>
      </p:sp>
      <p:sp>
        <p:nvSpPr>
          <p:cNvPr id="4" name="矩形 3"/>
          <p:cNvSpPr/>
          <p:nvPr/>
        </p:nvSpPr>
        <p:spPr>
          <a:xfrm>
            <a:off x="2428860" y="571480"/>
            <a:ext cx="5715040" cy="461665"/>
          </a:xfrm>
          <a:prstGeom prst="rect">
            <a:avLst/>
          </a:prstGeom>
        </p:spPr>
        <p:txBody>
          <a:bodyPr wrap="square">
            <a:spAutoFit/>
          </a:bodyPr>
          <a:lstStyle/>
          <a:p>
            <a:r>
              <a:rPr lang="en-US" altLang="zh-CN" sz="2400" b="1" dirty="0" smtClean="0">
                <a:solidFill>
                  <a:srgbClr val="0070C0"/>
                </a:solidFill>
                <a:latin typeface="华文中宋" pitchFamily="2" charset="-122"/>
                <a:ea typeface="华文中宋" pitchFamily="2" charset="-122"/>
              </a:rPr>
              <a:t>5</a:t>
            </a:r>
            <a:r>
              <a:rPr lang="zh-CN" altLang="en-US" sz="2400" b="1" dirty="0" smtClean="0">
                <a:solidFill>
                  <a:srgbClr val="0070C0"/>
                </a:solidFill>
                <a:latin typeface="华文中宋" pitchFamily="2" charset="-122"/>
                <a:ea typeface="华文中宋" pitchFamily="2" charset="-122"/>
              </a:rPr>
              <a:t>、使用滤镜去除</a:t>
            </a:r>
          </a:p>
        </p:txBody>
      </p:sp>
      <p:sp>
        <p:nvSpPr>
          <p:cNvPr id="5" name="Rectangle 5"/>
          <p:cNvSpPr>
            <a:spLocks noChangeArrowheads="1"/>
          </p:cNvSpPr>
          <p:nvPr/>
        </p:nvSpPr>
        <p:spPr bwMode="auto">
          <a:xfrm>
            <a:off x="2285984" y="1428736"/>
            <a:ext cx="6264275" cy="4473575"/>
          </a:xfrm>
          <a:prstGeom prst="rect">
            <a:avLst/>
          </a:prstGeom>
          <a:noFill/>
          <a:ln w="9525">
            <a:noFill/>
            <a:miter lim="800000"/>
            <a:headEnd/>
            <a:tailEnd/>
          </a:ln>
        </p:spPr>
        <p:txBody>
          <a:bodyPr anchor="ctr">
            <a:spAutoFit/>
          </a:bodyPr>
          <a:lstStyle/>
          <a:p>
            <a:pPr>
              <a:lnSpc>
                <a:spcPct val="120000"/>
              </a:lnSpc>
            </a:pPr>
            <a:r>
              <a:rPr lang="en-US" altLang="zh-CN" sz="2000" b="1" dirty="0">
                <a:latin typeface="宋体" pitchFamily="2" charset="-122"/>
              </a:rPr>
              <a:t>    </a:t>
            </a:r>
            <a:r>
              <a:rPr lang="zh-CN" altLang="en-US" sz="2000" b="1" dirty="0">
                <a:latin typeface="宋体" pitchFamily="2" charset="-122"/>
              </a:rPr>
              <a:t>对于一些透视效果较强的画面</a:t>
            </a:r>
            <a:r>
              <a:rPr lang="en-US" altLang="zh-CN" sz="2000" b="1" dirty="0">
                <a:latin typeface="宋体" pitchFamily="2" charset="-122"/>
              </a:rPr>
              <a:t>(</a:t>
            </a:r>
            <a:r>
              <a:rPr lang="zh-CN" altLang="en-US" sz="2000" b="1" dirty="0">
                <a:latin typeface="宋体" pitchFamily="2" charset="-122"/>
              </a:rPr>
              <a:t>如地板</a:t>
            </a:r>
            <a:r>
              <a:rPr lang="en-US" altLang="zh-CN" sz="2000" b="1" dirty="0">
                <a:latin typeface="宋体" pitchFamily="2" charset="-122"/>
              </a:rPr>
              <a:t>)</a:t>
            </a:r>
            <a:r>
              <a:rPr lang="zh-CN" altLang="en-US" sz="2000" b="1" dirty="0">
                <a:latin typeface="宋体" pitchFamily="2" charset="-122"/>
              </a:rPr>
              <a:t>，可以应用“消失点”滤镜进行处理。</a:t>
            </a:r>
            <a:endParaRPr lang="zh-CN" altLang="en-US" sz="2000" dirty="0">
              <a:latin typeface="宋体" pitchFamily="2" charset="-122"/>
            </a:endParaRPr>
          </a:p>
          <a:p>
            <a:pPr>
              <a:lnSpc>
                <a:spcPct val="120000"/>
              </a:lnSpc>
            </a:pPr>
            <a:r>
              <a:rPr lang="zh-CN" altLang="en-US" sz="2000" b="1" dirty="0">
                <a:latin typeface="宋体" pitchFamily="2" charset="-122"/>
              </a:rPr>
              <a:t>    操作的方法是，框选要处理的文字区域，（防止选区以外的部分也被覆盖）</a:t>
            </a:r>
            <a:r>
              <a:rPr lang="en-US" altLang="zh-CN" sz="2000" b="1" dirty="0">
                <a:latin typeface="宋体" pitchFamily="2" charset="-122"/>
              </a:rPr>
              <a:t>, </a:t>
            </a:r>
            <a:r>
              <a:rPr lang="zh-CN" altLang="en-US" sz="2000" b="1" dirty="0">
                <a:latin typeface="宋体" pitchFamily="2" charset="-122"/>
              </a:rPr>
              <a:t>执行菜单命令：滤镜→消失点，进入消失点滤镜界面。 然后：</a:t>
            </a:r>
            <a:endParaRPr lang="zh-CN" altLang="en-US" sz="2000" dirty="0">
              <a:latin typeface="宋体" pitchFamily="2" charset="-122"/>
            </a:endParaRPr>
          </a:p>
          <a:p>
            <a:pPr>
              <a:lnSpc>
                <a:spcPct val="120000"/>
              </a:lnSpc>
            </a:pPr>
            <a:r>
              <a:rPr lang="zh-CN" altLang="en-US" sz="2000" b="1" dirty="0">
                <a:latin typeface="宋体" pitchFamily="2" charset="-122"/>
              </a:rPr>
              <a:t>    ⑴ 选取左边工具栏中的创建面板工具，由地板砖缝交汇处开始，沿着缝隙，依次点四个点，连成一个有透视效果的矩形。然后拖动其边线向右方及下方扩展，令面板完全复盖文字。</a:t>
            </a:r>
            <a:endParaRPr lang="zh-CN" altLang="en-US" sz="2000" dirty="0">
              <a:latin typeface="宋体" pitchFamily="2" charset="-122"/>
            </a:endParaRPr>
          </a:p>
          <a:p>
            <a:pPr>
              <a:lnSpc>
                <a:spcPct val="120000"/>
              </a:lnSpc>
            </a:pPr>
            <a:r>
              <a:rPr lang="zh-CN" altLang="en-US" sz="2000" b="1" dirty="0">
                <a:latin typeface="宋体" pitchFamily="2" charset="-122"/>
              </a:rPr>
              <a:t>　  ⑵ 选取左边工具栏中的图章工具</a:t>
            </a:r>
            <a:r>
              <a:rPr lang="en-US" altLang="zh-CN" sz="2000" b="1" dirty="0">
                <a:latin typeface="宋体" pitchFamily="2" charset="-122"/>
              </a:rPr>
              <a:t>, </a:t>
            </a:r>
            <a:r>
              <a:rPr lang="zh-CN" altLang="en-US" sz="2000" b="1" dirty="0">
                <a:latin typeface="宋体" pitchFamily="2" charset="-122"/>
              </a:rPr>
              <a:t>按住</a:t>
            </a:r>
            <a:r>
              <a:rPr lang="en-US" altLang="zh-CN" sz="2000" b="1" dirty="0">
                <a:latin typeface="宋体" pitchFamily="2" charset="-122"/>
              </a:rPr>
              <a:t>Alt</a:t>
            </a:r>
            <a:r>
              <a:rPr lang="zh-CN" altLang="en-US" sz="2000" b="1" dirty="0">
                <a:latin typeface="宋体" pitchFamily="2" charset="-122"/>
              </a:rPr>
              <a:t>键点击选取源图像点，绿色十字变红后，在文字区域拖动便完成复制。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3" name="TextBox 2"/>
          <p:cNvSpPr txBox="1"/>
          <p:nvPr/>
        </p:nvSpPr>
        <p:spPr>
          <a:xfrm>
            <a:off x="857224" y="3357562"/>
            <a:ext cx="461665" cy="3089948"/>
          </a:xfrm>
          <a:prstGeom prst="rect">
            <a:avLst/>
          </a:prstGeom>
          <a:noFill/>
        </p:spPr>
        <p:txBody>
          <a:bodyPr vert="eaVert" wrap="none" rtlCol="0">
            <a:spAutoFit/>
          </a:bodyPr>
          <a:lstStyle/>
          <a:p>
            <a:r>
              <a:rPr lang="zh-CN" altLang="en-US" b="1" dirty="0" smtClean="0">
                <a:solidFill>
                  <a:srgbClr val="0070C0"/>
                </a:solidFill>
                <a:latin typeface="华文中宋" pitchFamily="2" charset="-122"/>
                <a:ea typeface="华文中宋" pitchFamily="2" charset="-122"/>
              </a:rPr>
              <a:t>去除照片上的拍摄日期</a:t>
            </a:r>
            <a:endParaRPr lang="zh-CN" altLang="en-US" b="1" dirty="0">
              <a:solidFill>
                <a:srgbClr val="0070C0"/>
              </a:solidFill>
              <a:latin typeface="华文中宋" pitchFamily="2" charset="-122"/>
              <a:ea typeface="华文中宋" pitchFamily="2" charset="-122"/>
            </a:endParaRPr>
          </a:p>
        </p:txBody>
      </p:sp>
      <p:pic>
        <p:nvPicPr>
          <p:cNvPr id="4" name="图片 3" descr="滤镜图章.gif"/>
          <p:cNvPicPr>
            <a:picLocks noChangeAspect="1"/>
          </p:cNvPicPr>
          <p:nvPr/>
        </p:nvPicPr>
        <p:blipFill>
          <a:blip r:embed="rId2"/>
          <a:stretch>
            <a:fillRect/>
          </a:stretch>
        </p:blipFill>
        <p:spPr>
          <a:xfrm>
            <a:off x="3071802" y="1000108"/>
            <a:ext cx="3733800" cy="4648200"/>
          </a:xfrm>
          <a:prstGeom prst="rect">
            <a:avLst/>
          </a:prstGeom>
          <a:ln>
            <a:solidFill>
              <a:srgbClr val="0070C0"/>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8596" y="642918"/>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4097" name="Rectangle 1"/>
          <p:cNvSpPr>
            <a:spLocks noChangeArrowheads="1"/>
          </p:cNvSpPr>
          <p:nvPr/>
        </p:nvSpPr>
        <p:spPr bwMode="auto">
          <a:xfrm>
            <a:off x="2357422" y="357166"/>
            <a:ext cx="52864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lvl="0"/>
            <a:r>
              <a:rPr lang="zh-CN" altLang="en-US" sz="2400" b="1"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九、数码照片的批处理</a:t>
            </a:r>
          </a:p>
        </p:txBody>
      </p:sp>
      <p:sp>
        <p:nvSpPr>
          <p:cNvPr id="8" name="矩形 7"/>
          <p:cNvSpPr/>
          <p:nvPr/>
        </p:nvSpPr>
        <p:spPr>
          <a:xfrm>
            <a:off x="2214546" y="857232"/>
            <a:ext cx="6643734" cy="1200329"/>
          </a:xfrm>
          <a:prstGeom prst="rect">
            <a:avLst/>
          </a:prstGeom>
        </p:spPr>
        <p:txBody>
          <a:bodyPr wrap="square">
            <a:spAutoFit/>
          </a:bodyPr>
          <a:lstStyle/>
          <a:p>
            <a:r>
              <a:rPr lang="zh-CN" altLang="en-US" dirty="0" smtClean="0"/>
              <a:t>       </a:t>
            </a:r>
            <a:r>
              <a:rPr lang="zh-CN" altLang="en-US" u="sng" dirty="0" smtClean="0"/>
              <a:t>当你有很多的照片需要做一样的处理的时候，比如很多照片要做成同样的大小、同样的格式或者同样的颜色等等，这个时候一个一个的做，就很麻烦，我们就可以运用</a:t>
            </a:r>
            <a:r>
              <a:rPr lang="en-US" altLang="zh-CN" u="sng" dirty="0" smtClean="0"/>
              <a:t>PS</a:t>
            </a:r>
            <a:r>
              <a:rPr lang="zh-CN" altLang="en-US" u="sng" dirty="0" smtClean="0"/>
              <a:t>的动作命令和批处理的功能来做了。</a:t>
            </a:r>
          </a:p>
        </p:txBody>
      </p:sp>
      <p:sp>
        <p:nvSpPr>
          <p:cNvPr id="3074" name="Rectangle 2"/>
          <p:cNvSpPr>
            <a:spLocks noChangeArrowheads="1"/>
          </p:cNvSpPr>
          <p:nvPr/>
        </p:nvSpPr>
        <p:spPr bwMode="auto">
          <a:xfrm>
            <a:off x="2357422" y="2071678"/>
            <a:ext cx="607223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solidFill>
                  <a:srgbClr val="000000"/>
                </a:solidFill>
                <a:effectLst/>
                <a:latin typeface="Times New Roman" pitchFamily="18" charset="0"/>
                <a:ea typeface="宋体" pitchFamily="2" charset="-122"/>
                <a:cs typeface="宋体" pitchFamily="2" charset="-122"/>
              </a:rPr>
              <a:t>这里我们就需要了解什么是</a:t>
            </a:r>
            <a:r>
              <a:rPr kumimoji="0" lang="zh-CN" sz="2000" b="0" i="0" u="none" strike="noStrike" cap="none" normalizeH="0" baseline="0" dirty="0" smtClean="0">
                <a:ln>
                  <a:noFill/>
                </a:ln>
                <a:solidFill>
                  <a:srgbClr val="000000"/>
                </a:solidFill>
                <a:effectLst/>
                <a:latin typeface="Arial"/>
                <a:ea typeface="宋体" pitchFamily="2" charset="-122"/>
                <a:cs typeface="宋体" pitchFamily="2" charset="-122"/>
              </a:rPr>
              <a:t>“</a:t>
            </a:r>
            <a:r>
              <a:rPr kumimoji="0" lang="zh-CN" sz="2000" b="0" i="0" u="none" strike="noStrike" cap="none" normalizeH="0" baseline="0" dirty="0" smtClean="0">
                <a:ln>
                  <a:noFill/>
                </a:ln>
                <a:solidFill>
                  <a:srgbClr val="000000"/>
                </a:solidFill>
                <a:effectLst/>
                <a:latin typeface="Times New Roman" pitchFamily="18" charset="0"/>
                <a:ea typeface="宋体" pitchFamily="2" charset="-122"/>
                <a:cs typeface="宋体" pitchFamily="2" charset="-122"/>
              </a:rPr>
              <a:t>动作</a:t>
            </a:r>
            <a:r>
              <a:rPr kumimoji="0" lang="zh-CN" sz="2000" b="0" i="0" u="none" strike="noStrike" cap="none" normalizeH="0" baseline="0" dirty="0" smtClean="0">
                <a:ln>
                  <a:noFill/>
                </a:ln>
                <a:solidFill>
                  <a:srgbClr val="000000"/>
                </a:solidFill>
                <a:effectLst/>
                <a:latin typeface="Arial"/>
                <a:ea typeface="宋体" pitchFamily="2" charset="-122"/>
                <a:cs typeface="宋体" pitchFamily="2" charset="-122"/>
              </a:rPr>
              <a:t>”</a:t>
            </a:r>
            <a:r>
              <a:rPr lang="zh-CN" altLang="en-US" sz="2000" dirty="0" smtClean="0">
                <a:solidFill>
                  <a:srgbClr val="000000"/>
                </a:solidFill>
                <a:latin typeface="Times New Roman" pitchFamily="18" charset="0"/>
                <a:ea typeface="宋体" pitchFamily="2" charset="-122"/>
                <a:cs typeface="宋体" pitchFamily="2" charset="-122"/>
              </a:rPr>
              <a:t>？</a:t>
            </a:r>
            <a:endParaRPr kumimoji="0" lang="zh-CN" sz="20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1" name="矩形 10"/>
          <p:cNvSpPr/>
          <p:nvPr/>
        </p:nvSpPr>
        <p:spPr>
          <a:xfrm>
            <a:off x="2500298" y="2500306"/>
            <a:ext cx="6286544" cy="4151136"/>
          </a:xfrm>
          <a:prstGeom prst="rect">
            <a:avLst/>
          </a:prstGeom>
        </p:spPr>
        <p:txBody>
          <a:bodyPr wrap="square">
            <a:spAutoFit/>
          </a:bodyPr>
          <a:lstStyle/>
          <a:p>
            <a:pPr>
              <a:lnSpc>
                <a:spcPts val="2900"/>
              </a:lnSpc>
            </a:pPr>
            <a:r>
              <a:rPr lang="zh-CN" altLang="en-US" sz="2000" b="1" dirty="0" smtClean="0">
                <a:latin typeface="华文中宋" pitchFamily="2" charset="-122"/>
                <a:ea typeface="华文中宋" pitchFamily="2" charset="-122"/>
              </a:rPr>
              <a:t>“动作”</a:t>
            </a:r>
            <a:r>
              <a:rPr lang="zh-CN" altLang="en-US" sz="2000" dirty="0" smtClean="0">
                <a:latin typeface="华文中宋" pitchFamily="2" charset="-122"/>
                <a:ea typeface="华文中宋" pitchFamily="2" charset="-122"/>
              </a:rPr>
              <a:t>，它可以把</a:t>
            </a:r>
            <a:r>
              <a:rPr lang="en-US" sz="2000" dirty="0" smtClean="0">
                <a:latin typeface="华文中宋" pitchFamily="2" charset="-122"/>
                <a:ea typeface="华文中宋" pitchFamily="2" charset="-122"/>
              </a:rPr>
              <a:t>PHOTOSHOP</a:t>
            </a:r>
            <a:r>
              <a:rPr lang="zh-CN" altLang="en-US" sz="2000" dirty="0" smtClean="0">
                <a:latin typeface="华文中宋" pitchFamily="2" charset="-122"/>
                <a:ea typeface="华文中宋" pitchFamily="2" charset="-122"/>
              </a:rPr>
              <a:t>中每一个操作步骤记录下来然后反复使用，或者存成独立的文件供大家分享。使用动作的最大好处就是方便，即使你不熟悉</a:t>
            </a:r>
            <a:r>
              <a:rPr lang="en-US" sz="2000" dirty="0" smtClean="0">
                <a:latin typeface="华文中宋" pitchFamily="2" charset="-122"/>
                <a:ea typeface="华文中宋" pitchFamily="2" charset="-122"/>
              </a:rPr>
              <a:t>PHOTOSHOP</a:t>
            </a:r>
            <a:r>
              <a:rPr lang="zh-CN" altLang="en-US" sz="2000" dirty="0" smtClean="0">
                <a:latin typeface="华文中宋" pitchFamily="2" charset="-122"/>
                <a:ea typeface="华文中宋" pitchFamily="2" charset="-122"/>
              </a:rPr>
              <a:t>很多图片处理方法，但如果有一个做好了的动作给你使用，那么几乎不需要任何附加操作就可以得到比较理想的处理效果。当然如果你对</a:t>
            </a:r>
            <a:r>
              <a:rPr lang="en-US" sz="2000" dirty="0" smtClean="0">
                <a:latin typeface="华文中宋" pitchFamily="2" charset="-122"/>
                <a:ea typeface="华文中宋" pitchFamily="2" charset="-122"/>
              </a:rPr>
              <a:t>PHTOSHOP</a:t>
            </a:r>
            <a:r>
              <a:rPr lang="zh-CN" altLang="en-US" sz="2000" dirty="0" smtClean="0">
                <a:latin typeface="华文中宋" pitchFamily="2" charset="-122"/>
                <a:ea typeface="华文中宋" pitchFamily="2" charset="-122"/>
              </a:rPr>
              <a:t>有所了解的话，动作能给你更大的帮助，那些已经设定好了的动作，它所记录的每一步骤都是他人的心血结晶，它所运行的每一步骤你都可以在历史记录中找到并加以修改，不过修改后运行动作不再是唯一的结果，而是会有不同的更适合你自己需要的效果出现。</a:t>
            </a:r>
            <a:endParaRPr lang="zh-CN" altLang="en-US" sz="2000" dirty="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1+#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1+#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8" grpId="0"/>
      <p:bldP spid="3074"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285984" y="285728"/>
            <a:ext cx="6643734" cy="6222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zh-CN" altLang="en-US" sz="2000" b="1" dirty="0" smtClean="0">
                <a:solidFill>
                  <a:srgbClr val="292929"/>
                </a:solidFill>
                <a:latin typeface="华文中宋" pitchFamily="2" charset="-122"/>
                <a:ea typeface="华文中宋" pitchFamily="2" charset="-122"/>
                <a:cs typeface="宋体" pitchFamily="2" charset="-122"/>
              </a:rPr>
              <a:t>设置批处理的步骤：</a:t>
            </a:r>
            <a:endParaRPr lang="en-US" altLang="zh-CN" sz="2000" b="1" dirty="0" smtClean="0">
              <a:solidFill>
                <a:srgbClr val="292929"/>
              </a:solidFill>
              <a:latin typeface="华文中宋" pitchFamily="2" charset="-122"/>
              <a:ea typeface="华文中宋" pitchFamily="2" charset="-122"/>
              <a:cs typeface="宋体" pitchFamily="2"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000" i="0" strike="noStrike" cap="none" normalizeH="0" baseline="0" dirty="0" smtClean="0">
                <a:ln>
                  <a:noFill/>
                </a:ln>
                <a:solidFill>
                  <a:srgbClr val="292929"/>
                </a:solidFill>
                <a:effectLst/>
                <a:latin typeface="华文中宋" pitchFamily="2" charset="-122"/>
                <a:ea typeface="华文中宋" pitchFamily="2" charset="-122"/>
                <a:cs typeface="宋体" pitchFamily="2" charset="-122"/>
              </a:rPr>
              <a:t>1</a:t>
            </a:r>
            <a:r>
              <a:rPr kumimoji="0" lang="zh-CN" altLang="en-US" sz="2000" i="0" strike="noStrike" cap="none" normalizeH="0" baseline="0" dirty="0" smtClean="0">
                <a:ln>
                  <a:noFill/>
                </a:ln>
                <a:solidFill>
                  <a:srgbClr val="292929"/>
                </a:solidFill>
                <a:effectLst/>
                <a:latin typeface="华文中宋" pitchFamily="2" charset="-122"/>
                <a:ea typeface="华文中宋" pitchFamily="2" charset="-122"/>
                <a:cs typeface="宋体" pitchFamily="2" charset="-122"/>
              </a:rPr>
              <a:t>、打开要处理文件夹中的一张照片：</a:t>
            </a:r>
            <a:endParaRPr kumimoji="0" lang="zh-CN" altLang="en-US" sz="2000" i="0" strike="noStrike" cap="none" normalizeH="0" baseline="0" dirty="0" smtClean="0">
              <a:ln>
                <a:noFill/>
              </a:ln>
              <a:solidFill>
                <a:schemeClr val="tx1"/>
              </a:solidFill>
              <a:effectLst/>
              <a:latin typeface="华文中宋" pitchFamily="2" charset="-122"/>
              <a:ea typeface="华文中宋" pitchFamily="2" charset="-122"/>
            </a:endParaRPr>
          </a:p>
          <a:p>
            <a:pPr marL="0" marR="0" lvl="0" indent="0" algn="l" defTabSz="914400" rtl="0" eaLnBrk="0" fontAlgn="base" latinLnBrk="0" hangingPunct="0">
              <a:lnSpc>
                <a:spcPts val="2900"/>
              </a:lnSpc>
              <a:spcBef>
                <a:spcPct val="0"/>
              </a:spcBef>
              <a:spcAft>
                <a:spcPct val="0"/>
              </a:spcAft>
              <a:buClrTx/>
              <a:buSzTx/>
              <a:buFontTx/>
              <a:buNone/>
              <a:tabLst/>
            </a:pPr>
            <a:r>
              <a:rPr kumimoji="0" lang="en-US" altLang="zh-CN" sz="2000" i="0" strike="noStrike" cap="none" normalizeH="0" baseline="0" dirty="0" smtClean="0">
                <a:ln>
                  <a:noFill/>
                </a:ln>
                <a:solidFill>
                  <a:srgbClr val="292929"/>
                </a:solidFill>
                <a:effectLst/>
                <a:latin typeface="华文中宋" pitchFamily="2" charset="-122"/>
                <a:ea typeface="华文中宋" pitchFamily="2" charset="-122"/>
                <a:cs typeface="宋体" pitchFamily="2" charset="-122"/>
              </a:rPr>
              <a:t>2</a:t>
            </a:r>
            <a:r>
              <a:rPr kumimoji="0" lang="zh-CN" altLang="en-US" sz="2000" i="0" strike="noStrike" cap="none" normalizeH="0" baseline="0" dirty="0" smtClean="0">
                <a:ln>
                  <a:noFill/>
                </a:ln>
                <a:solidFill>
                  <a:srgbClr val="292929"/>
                </a:solidFill>
                <a:effectLst/>
                <a:latin typeface="华文中宋" pitchFamily="2" charset="-122"/>
                <a:ea typeface="华文中宋" pitchFamily="2" charset="-122"/>
                <a:cs typeface="宋体" pitchFamily="2" charset="-122"/>
              </a:rPr>
              <a:t>、打开图片后点击务务栏中的“窗口”，选择“动作”</a:t>
            </a:r>
            <a:r>
              <a:rPr kumimoji="0" lang="zh-CN" altLang="en-US" sz="2000" i="0"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 </a:t>
            </a:r>
            <a:endParaRPr kumimoji="0" lang="zh-CN" altLang="en-US" sz="2000" i="0" strike="noStrike" cap="none" normalizeH="0" baseline="0" dirty="0" smtClean="0">
              <a:ln>
                <a:noFill/>
              </a:ln>
              <a:solidFill>
                <a:schemeClr val="tx1"/>
              </a:solidFill>
              <a:effectLst/>
              <a:latin typeface="华文中宋" pitchFamily="2" charset="-122"/>
              <a:ea typeface="华文中宋" pitchFamily="2" charset="-122"/>
            </a:endParaRPr>
          </a:p>
          <a:p>
            <a:pPr marL="0" marR="0" lvl="0" indent="0" algn="l" defTabSz="914400" rtl="0" eaLnBrk="0" fontAlgn="base" latinLnBrk="0" hangingPunct="0">
              <a:lnSpc>
                <a:spcPts val="2900"/>
              </a:lnSpc>
              <a:spcBef>
                <a:spcPct val="0"/>
              </a:spcBef>
              <a:spcAft>
                <a:spcPct val="0"/>
              </a:spcAft>
              <a:buClrTx/>
              <a:buSzTx/>
              <a:buFontTx/>
              <a:buNone/>
              <a:tabLst/>
            </a:pPr>
            <a:r>
              <a:rPr kumimoji="0" lang="en-US" altLang="zh-CN" sz="2000" i="0"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3</a:t>
            </a:r>
            <a:r>
              <a:rPr kumimoji="0" lang="zh-CN" altLang="en-US" sz="2000" i="0"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、点击“动作”面板中的右下方的“创建新运作”</a:t>
            </a:r>
            <a:endParaRPr kumimoji="0" lang="zh-CN" altLang="en-US" sz="2000" i="0" strike="noStrike" cap="none" normalizeH="0" baseline="0" dirty="0" smtClean="0">
              <a:ln>
                <a:noFill/>
              </a:ln>
              <a:solidFill>
                <a:schemeClr val="tx1"/>
              </a:solidFill>
              <a:effectLst/>
              <a:latin typeface="华文中宋" pitchFamily="2" charset="-122"/>
              <a:ea typeface="华文中宋" pitchFamily="2" charset="-122"/>
            </a:endParaRPr>
          </a:p>
          <a:p>
            <a:pPr marL="0" marR="0" lvl="0" indent="0" algn="l" defTabSz="914400" rtl="0" eaLnBrk="0" fontAlgn="base" latinLnBrk="0" hangingPunct="0">
              <a:lnSpc>
                <a:spcPts val="2900"/>
              </a:lnSpc>
              <a:spcBef>
                <a:spcPct val="0"/>
              </a:spcBef>
              <a:spcAft>
                <a:spcPct val="0"/>
              </a:spcAft>
              <a:buClrTx/>
              <a:buSzTx/>
              <a:buFontTx/>
              <a:buNone/>
              <a:tabLst/>
            </a:pPr>
            <a:r>
              <a:rPr kumimoji="0" lang="en-US" altLang="zh-CN" sz="2000" i="0"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4</a:t>
            </a:r>
            <a:r>
              <a:rPr kumimoji="0" lang="zh-CN" altLang="en-US" sz="2000" i="0"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、在弹出的对话框中系统自动带出名称（此处为动作</a:t>
            </a:r>
            <a:r>
              <a:rPr kumimoji="0" lang="en-US" altLang="zh-CN" sz="2000" i="0"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1</a:t>
            </a:r>
            <a:r>
              <a:rPr kumimoji="0" lang="zh-CN" altLang="en-US" sz="2000" i="0"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），点击“记录”按钮。</a:t>
            </a:r>
            <a:endParaRPr kumimoji="0" lang="zh-CN" altLang="en-US" sz="2000" i="0" strike="noStrike" cap="none" normalizeH="0" baseline="0" dirty="0" smtClean="0">
              <a:ln>
                <a:noFill/>
              </a:ln>
              <a:solidFill>
                <a:schemeClr val="tx1"/>
              </a:solidFill>
              <a:effectLst/>
              <a:latin typeface="华文中宋" pitchFamily="2" charset="-122"/>
              <a:ea typeface="华文中宋" pitchFamily="2" charset="-122"/>
            </a:endParaRPr>
          </a:p>
          <a:p>
            <a:pPr marL="0" marR="0" lvl="0" indent="0" algn="l" defTabSz="914400" rtl="0" eaLnBrk="0" fontAlgn="base" latinLnBrk="0" hangingPunct="0">
              <a:lnSpc>
                <a:spcPts val="2900"/>
              </a:lnSpc>
              <a:spcBef>
                <a:spcPct val="0"/>
              </a:spcBef>
              <a:spcAft>
                <a:spcPct val="0"/>
              </a:spcAft>
              <a:buClrTx/>
              <a:buSzTx/>
              <a:buFontTx/>
              <a:buNone/>
              <a:tabLst/>
            </a:pPr>
            <a:r>
              <a:rPr kumimoji="0" lang="en-US" altLang="zh-CN" sz="2000" i="0"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5</a:t>
            </a:r>
            <a:r>
              <a:rPr kumimoji="0" lang="zh-CN" altLang="en-US" sz="2000" i="0"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、对要处理的图片按正常步骤处理，此时“动作”中“记录按钮”为红色，代表正在录制。</a:t>
            </a:r>
          </a:p>
          <a:p>
            <a:pPr marL="0" marR="0" lvl="0" indent="0" algn="l" defTabSz="914400" rtl="0" eaLnBrk="0" fontAlgn="base" latinLnBrk="0" hangingPunct="0">
              <a:lnSpc>
                <a:spcPts val="2900"/>
              </a:lnSpc>
              <a:spcBef>
                <a:spcPct val="0"/>
              </a:spcBef>
              <a:spcAft>
                <a:spcPct val="0"/>
              </a:spcAft>
              <a:buClrTx/>
              <a:buSzTx/>
              <a:buFontTx/>
              <a:buNone/>
              <a:tabLst/>
            </a:pPr>
            <a:r>
              <a:rPr kumimoji="0" lang="en-US" altLang="zh-CN" sz="2000" i="0"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6</a:t>
            </a:r>
            <a:r>
              <a:rPr kumimoji="0" lang="zh-CN" altLang="en-US" sz="2000" i="0"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、图片处理完后，将图片保存并关闭，点击“动作”中的停止播放按钮。</a:t>
            </a:r>
            <a:r>
              <a:rPr kumimoji="0" lang="zh-CN" altLang="en-US" sz="2000" i="0" strike="noStrike" cap="none" normalizeH="0" baseline="0" dirty="0" smtClean="0">
                <a:ln>
                  <a:noFill/>
                </a:ln>
                <a:solidFill>
                  <a:schemeClr val="tx1"/>
                </a:solidFill>
                <a:effectLst/>
                <a:latin typeface="华文中宋" pitchFamily="2" charset="-122"/>
                <a:ea typeface="华文中宋" pitchFamily="2" charset="-122"/>
              </a:rPr>
              <a:t> </a:t>
            </a:r>
            <a:endParaRPr kumimoji="0" lang="en-US" altLang="zh-CN" sz="2000" i="0" strike="noStrike" cap="none" normalizeH="0" baseline="0" dirty="0" smtClean="0">
              <a:ln>
                <a:noFill/>
              </a:ln>
              <a:solidFill>
                <a:schemeClr val="tx1"/>
              </a:solidFill>
              <a:effectLst/>
              <a:latin typeface="华文中宋" pitchFamily="2" charset="-122"/>
              <a:ea typeface="华文中宋" pitchFamily="2" charset="-122"/>
            </a:endParaRPr>
          </a:p>
          <a:p>
            <a:pPr lvl="0" eaLnBrk="0" hangingPunct="0">
              <a:lnSpc>
                <a:spcPts val="2900"/>
              </a:lnSpc>
            </a:pPr>
            <a:r>
              <a:rPr lang="en-US" altLang="zh-CN" sz="2000" dirty="0" smtClean="0">
                <a:latin typeface="华文中宋" pitchFamily="2" charset="-122"/>
                <a:ea typeface="华文中宋" pitchFamily="2" charset="-122"/>
              </a:rPr>
              <a:t>7</a:t>
            </a:r>
            <a:r>
              <a:rPr lang="zh-CN" altLang="en-US" sz="2000" dirty="0" smtClean="0">
                <a:latin typeface="华文中宋" pitchFamily="2" charset="-122"/>
                <a:ea typeface="华文中宋" pitchFamily="2" charset="-122"/>
              </a:rPr>
              <a:t>、点击菜单栏中的“文件”</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自动”</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批处理”。</a:t>
            </a:r>
            <a:endParaRPr lang="en-US" altLang="zh-CN" sz="2000" dirty="0" smtClean="0">
              <a:latin typeface="华文中宋" pitchFamily="2" charset="-122"/>
              <a:ea typeface="华文中宋" pitchFamily="2" charset="-122"/>
            </a:endParaRPr>
          </a:p>
          <a:p>
            <a:pPr lvl="0" eaLnBrk="0" hangingPunct="0">
              <a:lnSpc>
                <a:spcPts val="2900"/>
              </a:lnSpc>
            </a:pPr>
            <a:r>
              <a:rPr lang="en-US" altLang="zh-CN" sz="2000" dirty="0" smtClean="0">
                <a:latin typeface="华文中宋" pitchFamily="2" charset="-122"/>
                <a:ea typeface="华文中宋" pitchFamily="2" charset="-122"/>
              </a:rPr>
              <a:t>8</a:t>
            </a:r>
            <a:r>
              <a:rPr lang="zh-CN" altLang="en-US" sz="2000" dirty="0" smtClean="0">
                <a:latin typeface="华文中宋" pitchFamily="2" charset="-122"/>
                <a:ea typeface="华文中宋" pitchFamily="2" charset="-122"/>
              </a:rPr>
              <a:t>、在弹出的对话框中，在动作下拉菜单中选择之前记录的动作名称（此处为“动作</a:t>
            </a:r>
            <a:r>
              <a:rPr lang="en-US" altLang="zh-CN" sz="2000" dirty="0" smtClean="0">
                <a:latin typeface="华文中宋" pitchFamily="2" charset="-122"/>
                <a:ea typeface="华文中宋" pitchFamily="2" charset="-122"/>
              </a:rPr>
              <a:t>1”</a:t>
            </a:r>
            <a:r>
              <a:rPr lang="zh-CN" altLang="en-US" sz="2000" dirty="0" smtClean="0">
                <a:latin typeface="华文中宋" pitchFamily="2" charset="-122"/>
                <a:ea typeface="华文中宋" pitchFamily="2" charset="-122"/>
              </a:rPr>
              <a:t>），点击“选取”按钮，选择要批处理的文件夹，点击“选择”按钮，选择要存放的文件夹，确认无误，点击“好”按钮，系统对选择取的文件夹中的图片按之前处理图片的步骤逐一自动处理。</a:t>
            </a:r>
            <a:endParaRPr kumimoji="0" lang="zh-CN" altLang="en-US" sz="2000" i="0" strike="noStrike" cap="none" normalizeH="0" baseline="0" dirty="0" smtClean="0">
              <a:ln>
                <a:noFill/>
              </a:ln>
              <a:solidFill>
                <a:schemeClr val="tx1"/>
              </a:solidFill>
              <a:effectLst/>
              <a:latin typeface="华文中宋" pitchFamily="2" charset="-122"/>
              <a:ea typeface="华文中宋" pitchFamily="2" charset="-122"/>
            </a:endParaRPr>
          </a:p>
        </p:txBody>
      </p:sp>
      <p:sp>
        <p:nvSpPr>
          <p:cNvPr id="5" name="TextBox 4"/>
          <p:cNvSpPr txBox="1"/>
          <p:nvPr/>
        </p:nvSpPr>
        <p:spPr>
          <a:xfrm>
            <a:off x="428596" y="642918"/>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7" name="TextBox 6"/>
          <p:cNvSpPr txBox="1"/>
          <p:nvPr/>
        </p:nvSpPr>
        <p:spPr>
          <a:xfrm>
            <a:off x="681311" y="3929066"/>
            <a:ext cx="461665" cy="2235548"/>
          </a:xfrm>
          <a:prstGeom prst="rect">
            <a:avLst/>
          </a:prstGeom>
          <a:noFill/>
        </p:spPr>
        <p:txBody>
          <a:bodyPr vert="eaVert" wrap="none" rtlCol="0">
            <a:spAutoFit/>
          </a:bodyPr>
          <a:lstStyle/>
          <a:p>
            <a:r>
              <a:rPr lang="zh-CN" altLang="en-US" dirty="0" smtClean="0">
                <a:solidFill>
                  <a:srgbClr val="0070C0"/>
                </a:solidFill>
                <a:latin typeface="华文中宋" pitchFamily="2" charset="-122"/>
                <a:ea typeface="华文中宋" pitchFamily="2" charset="-122"/>
              </a:rPr>
              <a:t>数码照片批处理</a:t>
            </a:r>
            <a:endParaRPr lang="zh-CN" altLang="en-US" dirty="0">
              <a:solidFill>
                <a:srgbClr val="0070C0"/>
              </a:solidFill>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additive="base">
                                        <p:cTn id="7" dur="500" fill="hold"/>
                                        <p:tgtEl>
                                          <p:spTgt spid="32769"/>
                                        </p:tgtEl>
                                        <p:attrNameLst>
                                          <p:attrName>ppt_x</p:attrName>
                                        </p:attrNameLst>
                                      </p:cBhvr>
                                      <p:tavLst>
                                        <p:tav tm="0">
                                          <p:val>
                                            <p:strVal val="#ppt_x"/>
                                          </p:val>
                                        </p:tav>
                                        <p:tav tm="100000">
                                          <p:val>
                                            <p:strVal val="#ppt_x"/>
                                          </p:val>
                                        </p:tav>
                                      </p:tavLst>
                                    </p:anim>
                                    <p:anim calcmode="lin" valueType="num">
                                      <p:cBhvr additive="base">
                                        <p:cTn id="8" dur="500" fill="hold"/>
                                        <p:tgtEl>
                                          <p:spTgt spid="327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8596" y="642918"/>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4097" name="Rectangle 1"/>
          <p:cNvSpPr>
            <a:spLocks noChangeArrowheads="1"/>
          </p:cNvSpPr>
          <p:nvPr/>
        </p:nvSpPr>
        <p:spPr bwMode="auto">
          <a:xfrm>
            <a:off x="2357422" y="357166"/>
            <a:ext cx="52864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lvl="0"/>
            <a:r>
              <a:rPr lang="zh-CN" altLang="en-US" sz="2400" b="1"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课后</a:t>
            </a:r>
            <a:r>
              <a:rPr lang="zh-CN" altLang="en-US" sz="2400" b="1"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练习</a:t>
            </a:r>
            <a:r>
              <a:rPr lang="zh-CN" altLang="en-US" sz="2400" b="1"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sym typeface="Wingdings" pitchFamily="2" charset="2"/>
              </a:rPr>
              <a:t>：</a:t>
            </a:r>
            <a:r>
              <a:rPr lang="zh-CN" altLang="en-US" dirty="0" smtClean="0">
                <a:ln w="11430"/>
                <a:latin typeface="Times New Roman" pitchFamily="18" charset="0"/>
                <a:ea typeface="宋体" pitchFamily="2" charset="-122"/>
                <a:cs typeface="Times New Roman" pitchFamily="18" charset="0"/>
                <a:sym typeface="Wingdings" pitchFamily="2" charset="2"/>
              </a:rPr>
              <a:t>（任选感兴趣的做）</a:t>
            </a:r>
            <a:endParaRPr lang="zh-CN" altLang="en-US" dirty="0" smtClean="0">
              <a:ln w="11430"/>
              <a:latin typeface="Times New Roman" pitchFamily="18" charset="0"/>
              <a:ea typeface="宋体" pitchFamily="2" charset="-122"/>
              <a:cs typeface="Times New Roman" pitchFamily="18" charset="0"/>
            </a:endParaRPr>
          </a:p>
        </p:txBody>
      </p:sp>
      <p:sp>
        <p:nvSpPr>
          <p:cNvPr id="8" name="矩形 7"/>
          <p:cNvSpPr/>
          <p:nvPr/>
        </p:nvSpPr>
        <p:spPr>
          <a:xfrm>
            <a:off x="2786050" y="857232"/>
            <a:ext cx="4857784" cy="5493812"/>
          </a:xfrm>
          <a:prstGeom prst="rect">
            <a:avLst/>
          </a:prstGeom>
        </p:spPr>
        <p:txBody>
          <a:bodyPr wrap="square">
            <a:spAutoFit/>
          </a:bodyPr>
          <a:lstStyle/>
          <a:p>
            <a:pPr marL="342900" lvl="0" indent="-342900" latinLnBrk="1">
              <a:lnSpc>
                <a:spcPct val="150000"/>
              </a:lnSpc>
              <a:buFont typeface="+mj-lt"/>
              <a:buAutoNum type="arabicPeriod"/>
            </a:pPr>
            <a:r>
              <a:rPr lang="zh-CN" altLang="en-US" b="1" dirty="0" smtClean="0">
                <a:latin typeface="华文中宋" pitchFamily="2" charset="-122"/>
                <a:ea typeface="华文中宋" pitchFamily="2" charset="-122"/>
              </a:rPr>
              <a:t>把窗户的圆形和方形填充上颜色。</a:t>
            </a:r>
          </a:p>
          <a:p>
            <a:pPr marL="342900" lvl="0" indent="-342900" latinLnBrk="1">
              <a:lnSpc>
                <a:spcPct val="150000"/>
              </a:lnSpc>
              <a:buFont typeface="+mj-lt"/>
              <a:buAutoNum type="arabicPeriod"/>
            </a:pPr>
            <a:r>
              <a:rPr lang="zh-CN" altLang="en-US" b="1" dirty="0" smtClean="0">
                <a:latin typeface="华文中宋" pitchFamily="2" charset="-122"/>
                <a:ea typeface="华文中宋" pitchFamily="2" charset="-122"/>
              </a:rPr>
              <a:t>将按钮上的数字去除。</a:t>
            </a:r>
          </a:p>
          <a:p>
            <a:pPr marL="342900" lvl="0" indent="-342900" latinLnBrk="1">
              <a:lnSpc>
                <a:spcPct val="150000"/>
              </a:lnSpc>
              <a:buFont typeface="+mj-lt"/>
              <a:buAutoNum type="arabicPeriod"/>
            </a:pPr>
            <a:r>
              <a:rPr lang="zh-CN" altLang="en-US" b="1" dirty="0" smtClean="0">
                <a:latin typeface="华文中宋" pitchFamily="2" charset="-122"/>
                <a:ea typeface="华文中宋" pitchFamily="2" charset="-122"/>
              </a:rPr>
              <a:t>做一组保龄球棒。</a:t>
            </a:r>
          </a:p>
          <a:p>
            <a:pPr marL="342900" lvl="0" indent="-342900" latinLnBrk="1">
              <a:lnSpc>
                <a:spcPct val="150000"/>
              </a:lnSpc>
              <a:buFont typeface="+mj-lt"/>
              <a:buAutoNum type="arabicPeriod"/>
            </a:pPr>
            <a:r>
              <a:rPr lang="zh-CN" altLang="en-US" b="1" dirty="0" smtClean="0">
                <a:latin typeface="华文中宋" pitchFamily="2" charset="-122"/>
                <a:ea typeface="华文中宋" pitchFamily="2" charset="-122"/>
              </a:rPr>
              <a:t>在花卉照片上放几只蝴蝶。</a:t>
            </a:r>
          </a:p>
          <a:p>
            <a:pPr marL="342900" lvl="0" indent="-342900">
              <a:lnSpc>
                <a:spcPct val="150000"/>
              </a:lnSpc>
              <a:buFont typeface="+mj-lt"/>
              <a:buAutoNum type="arabicPeriod"/>
            </a:pPr>
            <a:r>
              <a:rPr lang="zh-CN" altLang="en-US" b="1" dirty="0" smtClean="0">
                <a:latin typeface="华文中宋" pitchFamily="2" charset="-122"/>
                <a:ea typeface="华文中宋" pitchFamily="2" charset="-122"/>
              </a:rPr>
              <a:t>用仿制图章工具做苹果美女照片。</a:t>
            </a:r>
          </a:p>
          <a:p>
            <a:pPr marL="342900" lvl="0" indent="-342900">
              <a:lnSpc>
                <a:spcPct val="150000"/>
              </a:lnSpc>
              <a:buFont typeface="+mj-lt"/>
              <a:buAutoNum type="arabicPeriod"/>
            </a:pPr>
            <a:r>
              <a:rPr lang="zh-CN" altLang="en-US" b="1" dirty="0" smtClean="0">
                <a:latin typeface="华文中宋" pitchFamily="2" charset="-122"/>
                <a:ea typeface="华文中宋" pitchFamily="2" charset="-122"/>
              </a:rPr>
              <a:t>用修复画笔工具做苹果美女照片。</a:t>
            </a:r>
          </a:p>
          <a:p>
            <a:pPr marL="342900" lvl="0" indent="-342900" latinLnBrk="1">
              <a:lnSpc>
                <a:spcPct val="150000"/>
              </a:lnSpc>
              <a:buFont typeface="+mj-lt"/>
              <a:buAutoNum type="arabicPeriod"/>
            </a:pPr>
            <a:r>
              <a:rPr lang="zh-CN" altLang="en-US" b="1" dirty="0" smtClean="0">
                <a:latin typeface="华文中宋" pitchFamily="2" charset="-122"/>
                <a:ea typeface="华文中宋" pitchFamily="2" charset="-122"/>
              </a:rPr>
              <a:t>用任一方式改变一个照片的大小。</a:t>
            </a:r>
          </a:p>
          <a:p>
            <a:pPr marL="342900" lvl="0" indent="-342900" latinLnBrk="1">
              <a:lnSpc>
                <a:spcPct val="150000"/>
              </a:lnSpc>
              <a:buFont typeface="+mj-lt"/>
              <a:buAutoNum type="arabicPeriod"/>
            </a:pPr>
            <a:r>
              <a:rPr lang="zh-CN" altLang="en-US" b="1" dirty="0" smtClean="0">
                <a:latin typeface="华文中宋" pitchFamily="2" charset="-122"/>
                <a:ea typeface="华文中宋" pitchFamily="2" charset="-122"/>
              </a:rPr>
              <a:t>用一种旋转方式做一对双胞胎照片。</a:t>
            </a:r>
          </a:p>
          <a:p>
            <a:pPr marL="342900" lvl="0" indent="-342900" latinLnBrk="1">
              <a:lnSpc>
                <a:spcPct val="150000"/>
              </a:lnSpc>
              <a:buFont typeface="+mj-lt"/>
              <a:buAutoNum type="arabicPeriod"/>
            </a:pPr>
            <a:r>
              <a:rPr lang="zh-CN" altLang="en-US" b="1" dirty="0" smtClean="0">
                <a:latin typeface="华文中宋" pitchFamily="2" charset="-122"/>
                <a:ea typeface="华文中宋" pitchFamily="2" charset="-122"/>
              </a:rPr>
              <a:t>矫正一张倾斜照片。</a:t>
            </a:r>
          </a:p>
          <a:p>
            <a:pPr marL="342900" lvl="0" indent="-342900" latinLnBrk="1">
              <a:lnSpc>
                <a:spcPct val="150000"/>
              </a:lnSpc>
              <a:buFont typeface="+mj-lt"/>
              <a:buAutoNum type="arabicPeriod"/>
            </a:pPr>
            <a:r>
              <a:rPr lang="zh-CN" altLang="en-US" b="1" dirty="0" smtClean="0">
                <a:latin typeface="华文中宋" pitchFamily="2" charset="-122"/>
                <a:ea typeface="华文中宋" pitchFamily="2" charset="-122"/>
              </a:rPr>
              <a:t>修复一张背光照片。</a:t>
            </a:r>
          </a:p>
          <a:p>
            <a:pPr marL="342900" lvl="0" indent="-342900" latinLnBrk="1">
              <a:lnSpc>
                <a:spcPct val="150000"/>
              </a:lnSpc>
              <a:buFont typeface="+mj-lt"/>
              <a:buAutoNum type="arabicPeriod"/>
            </a:pPr>
            <a:r>
              <a:rPr lang="zh-CN" altLang="en-US" b="1" dirty="0" smtClean="0">
                <a:latin typeface="华文中宋" pitchFamily="2" charset="-122"/>
                <a:ea typeface="华文中宋" pitchFamily="2" charset="-122"/>
              </a:rPr>
              <a:t>去除照片里人物的红眼。</a:t>
            </a:r>
          </a:p>
          <a:p>
            <a:pPr marL="342900" lvl="0" indent="-342900" latinLnBrk="1">
              <a:lnSpc>
                <a:spcPct val="150000"/>
              </a:lnSpc>
              <a:buFont typeface="+mj-lt"/>
              <a:buAutoNum type="arabicPeriod"/>
            </a:pPr>
            <a:r>
              <a:rPr lang="zh-CN" altLang="en-US" b="1" dirty="0" smtClean="0">
                <a:latin typeface="华文中宋" pitchFamily="2" charset="-122"/>
                <a:ea typeface="华文中宋" pitchFamily="2" charset="-122"/>
              </a:rPr>
              <a:t>用任一种方法去除照片上的文字或数字。</a:t>
            </a:r>
          </a:p>
          <a:p>
            <a:pPr marL="342900" lvl="0" indent="-342900" latinLnBrk="1">
              <a:lnSpc>
                <a:spcPct val="150000"/>
              </a:lnSpc>
              <a:buFont typeface="+mj-lt"/>
              <a:buAutoNum type="arabicPeriod"/>
            </a:pPr>
            <a:r>
              <a:rPr lang="zh-CN" altLang="en-US" b="1" dirty="0" smtClean="0">
                <a:latin typeface="华文中宋" pitchFamily="2" charset="-122"/>
                <a:ea typeface="华文中宋" pitchFamily="2" charset="-122"/>
              </a:rPr>
              <a:t>对多个照片进行批处理。</a:t>
            </a:r>
            <a:endParaRPr lang="zh-CN" altLang="en-US" b="1" dirty="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1+#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 name="그림 개체 틀 30"/>
          <p:cNvPicPr preferRelativeResize="0">
            <a:picLocks noChangeAspect="1" noChangeArrowheads="1"/>
          </p:cNvPicPr>
          <p:nvPr/>
        </p:nvPicPr>
        <p:blipFill>
          <a:blip r:embed="rId3" cstate="print"/>
          <a:stretch>
            <a:fillRect/>
          </a:stretch>
        </p:blipFill>
        <p:spPr bwMode="auto">
          <a:xfrm rot="20824557">
            <a:off x="502731" y="5464529"/>
            <a:ext cx="1042619" cy="781016"/>
          </a:xfrm>
          <a:prstGeom prst="rect">
            <a:avLst/>
          </a:prstGeom>
          <a:solidFill>
            <a:srgbClr val="EDEDED"/>
          </a:solidFill>
          <a:ln w="190500" cap="sq">
            <a:solidFill>
              <a:srgbClr val="FFFFFF"/>
            </a:solidFill>
            <a:miter lim="800000"/>
            <a:headEnd/>
            <a:tailEnd/>
          </a:ln>
        </p:spPr>
      </p:pic>
      <p:pic>
        <p:nvPicPr>
          <p:cNvPr id="16" name="그림 개체 틀 28"/>
          <p:cNvPicPr preferRelativeResize="0">
            <a:picLocks noChangeAspect="1" noChangeArrowheads="1"/>
          </p:cNvPicPr>
          <p:nvPr/>
        </p:nvPicPr>
        <p:blipFill>
          <a:blip r:embed="rId4" cstate="print"/>
          <a:stretch>
            <a:fillRect/>
          </a:stretch>
        </p:blipFill>
        <p:spPr bwMode="auto">
          <a:xfrm rot="235907">
            <a:off x="7612196" y="5170630"/>
            <a:ext cx="831778" cy="1189443"/>
          </a:xfrm>
          <a:prstGeom prst="rect">
            <a:avLst/>
          </a:prstGeom>
          <a:solidFill>
            <a:srgbClr val="EDEDED"/>
          </a:solidFill>
          <a:ln w="190500" cap="sq">
            <a:solidFill>
              <a:srgbClr val="FFFFFF"/>
            </a:solidFill>
            <a:miter lim="800000"/>
            <a:headEnd/>
            <a:tailEnd/>
          </a:ln>
        </p:spPr>
      </p:pic>
      <p:grpSp>
        <p:nvGrpSpPr>
          <p:cNvPr id="11" name="Group 177"/>
          <p:cNvGrpSpPr>
            <a:grpSpLocks/>
          </p:cNvGrpSpPr>
          <p:nvPr/>
        </p:nvGrpSpPr>
        <p:grpSpPr bwMode="auto">
          <a:xfrm flipH="1">
            <a:off x="857224" y="4857760"/>
            <a:ext cx="142876" cy="561968"/>
            <a:chOff x="4878" y="631"/>
            <a:chExt cx="479" cy="2487"/>
          </a:xfrm>
        </p:grpSpPr>
        <p:sp>
          <p:nvSpPr>
            <p:cNvPr id="12" name="Freeform 178"/>
            <p:cNvSpPr>
              <a:spLocks/>
            </p:cNvSpPr>
            <p:nvPr/>
          </p:nvSpPr>
          <p:spPr bwMode="auto">
            <a:xfrm>
              <a:off x="4878" y="631"/>
              <a:ext cx="193" cy="2477"/>
            </a:xfrm>
            <a:custGeom>
              <a:avLst/>
              <a:gdLst>
                <a:gd name="T0" fmla="*/ 160 w 82"/>
                <a:gd name="T1" fmla="*/ 71 h 1049"/>
                <a:gd name="T2" fmla="*/ 80 w 82"/>
                <a:gd name="T3" fmla="*/ 836 h 1049"/>
                <a:gd name="T4" fmla="*/ 52 w 82"/>
                <a:gd name="T5" fmla="*/ 1060 h 1049"/>
                <a:gd name="T6" fmla="*/ 52 w 82"/>
                <a:gd name="T7" fmla="*/ 1247 h 1049"/>
                <a:gd name="T8" fmla="*/ 42 w 82"/>
                <a:gd name="T9" fmla="*/ 1327 h 1049"/>
                <a:gd name="T10" fmla="*/ 26 w 82"/>
                <a:gd name="T11" fmla="*/ 1721 h 1049"/>
                <a:gd name="T12" fmla="*/ 26 w 82"/>
                <a:gd name="T13" fmla="*/ 1960 h 1049"/>
                <a:gd name="T14" fmla="*/ 9 w 82"/>
                <a:gd name="T15" fmla="*/ 2349 h 1049"/>
                <a:gd name="T16" fmla="*/ 82 w 82"/>
                <a:gd name="T17" fmla="*/ 2460 h 1049"/>
                <a:gd name="T18" fmla="*/ 179 w 82"/>
                <a:gd name="T19" fmla="*/ 24 h 1049"/>
                <a:gd name="T20" fmla="*/ 160 w 82"/>
                <a:gd name="T21" fmla="*/ 71 h 10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049"/>
                <a:gd name="T35" fmla="*/ 82 w 82"/>
                <a:gd name="T36" fmla="*/ 1049 h 10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9F6801"/>
                </a:gs>
                <a:gs pos="100000">
                  <a:srgbClr val="FEA501"/>
                </a:gs>
              </a:gsLst>
              <a:lin ang="0" scaled="1"/>
            </a:gradFill>
            <a:ln w="14351">
              <a:noFill/>
              <a:miter lim="800000"/>
              <a:headEnd/>
              <a:tailEnd/>
            </a:ln>
          </p:spPr>
          <p:txBody>
            <a:bodyPr/>
            <a:lstStyle/>
            <a:p>
              <a:endParaRPr lang="zh-CN" altLang="en-US"/>
            </a:p>
          </p:txBody>
        </p:sp>
        <p:sp>
          <p:nvSpPr>
            <p:cNvPr id="13" name="Freeform 179"/>
            <p:cNvSpPr>
              <a:spLocks/>
            </p:cNvSpPr>
            <p:nvPr/>
          </p:nvSpPr>
          <p:spPr bwMode="auto">
            <a:xfrm>
              <a:off x="4925" y="631"/>
              <a:ext cx="432" cy="2487"/>
            </a:xfrm>
            <a:custGeom>
              <a:avLst/>
              <a:gdLst>
                <a:gd name="T0" fmla="*/ 47 w 183"/>
                <a:gd name="T1" fmla="*/ 2470 h 1053"/>
                <a:gd name="T2" fmla="*/ 5 w 183"/>
                <a:gd name="T3" fmla="*/ 2400 h 1053"/>
                <a:gd name="T4" fmla="*/ 113 w 183"/>
                <a:gd name="T5" fmla="*/ 71 h 1053"/>
                <a:gd name="T6" fmla="*/ 186 w 183"/>
                <a:gd name="T7" fmla="*/ 9 h 1053"/>
                <a:gd name="T8" fmla="*/ 390 w 183"/>
                <a:gd name="T9" fmla="*/ 24 h 1053"/>
                <a:gd name="T10" fmla="*/ 432 w 183"/>
                <a:gd name="T11" fmla="*/ 71 h 1053"/>
                <a:gd name="T12" fmla="*/ 312 w 183"/>
                <a:gd name="T13" fmla="*/ 2437 h 1053"/>
                <a:gd name="T14" fmla="*/ 271 w 183"/>
                <a:gd name="T15" fmla="*/ 2487 h 1053"/>
                <a:gd name="T16" fmla="*/ 47 w 183"/>
                <a:gd name="T17" fmla="*/ 2470 h 10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1053"/>
                <a:gd name="T29" fmla="*/ 183 w 183"/>
                <a:gd name="T30" fmla="*/ 1053 h 10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9F6801"/>
                </a:gs>
              </a:gsLst>
              <a:lin ang="2700000" scaled="1"/>
            </a:gradFill>
            <a:ln w="14351">
              <a:noFill/>
              <a:miter lim="800000"/>
              <a:headEnd/>
              <a:tailEnd/>
            </a:ln>
          </p:spPr>
          <p:txBody>
            <a:bodyPr/>
            <a:lstStyle/>
            <a:p>
              <a:endParaRPr lang="zh-CN" altLang="en-US"/>
            </a:p>
          </p:txBody>
        </p:sp>
        <p:sp>
          <p:nvSpPr>
            <p:cNvPr id="14" name="Freeform 180"/>
            <p:cNvSpPr>
              <a:spLocks/>
            </p:cNvSpPr>
            <p:nvPr/>
          </p:nvSpPr>
          <p:spPr bwMode="auto">
            <a:xfrm>
              <a:off x="4972" y="2031"/>
              <a:ext cx="317" cy="95"/>
            </a:xfrm>
            <a:custGeom>
              <a:avLst/>
              <a:gdLst>
                <a:gd name="T0" fmla="*/ 71 w 134"/>
                <a:gd name="T1" fmla="*/ 10 h 40"/>
                <a:gd name="T2" fmla="*/ 0 w 134"/>
                <a:gd name="T3" fmla="*/ 40 h 40"/>
                <a:gd name="T4" fmla="*/ 71 w 134"/>
                <a:gd name="T5" fmla="*/ 90 h 40"/>
                <a:gd name="T6" fmla="*/ 260 w 134"/>
                <a:gd name="T7" fmla="*/ 93 h 40"/>
                <a:gd name="T8" fmla="*/ 317 w 134"/>
                <a:gd name="T9" fmla="*/ 62 h 40"/>
                <a:gd name="T10" fmla="*/ 265 w 134"/>
                <a:gd name="T11" fmla="*/ 21 h 40"/>
                <a:gd name="T12" fmla="*/ 71 w 134"/>
                <a:gd name="T13" fmla="*/ 10 h 40"/>
                <a:gd name="T14" fmla="*/ 0 60000 65536"/>
                <a:gd name="T15" fmla="*/ 0 60000 65536"/>
                <a:gd name="T16" fmla="*/ 0 60000 65536"/>
                <a:gd name="T17" fmla="*/ 0 60000 65536"/>
                <a:gd name="T18" fmla="*/ 0 60000 65536"/>
                <a:gd name="T19" fmla="*/ 0 60000 65536"/>
                <a:gd name="T20" fmla="*/ 0 60000 65536"/>
                <a:gd name="T21" fmla="*/ 0 w 134"/>
                <a:gd name="T22" fmla="*/ 0 h 40"/>
                <a:gd name="T23" fmla="*/ 134 w 13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9F6801"/>
                </a:gs>
                <a:gs pos="100000">
                  <a:srgbClr val="FEA501"/>
                </a:gs>
              </a:gsLst>
              <a:lin ang="5400000" scaled="1"/>
            </a:gradFill>
            <a:ln w="14351">
              <a:noFill/>
              <a:miter lim="800000"/>
              <a:headEnd/>
              <a:tailEnd/>
            </a:ln>
          </p:spPr>
          <p:txBody>
            <a:bodyPr/>
            <a:lstStyle/>
            <a:p>
              <a:endParaRPr lang="zh-CN" altLang="en-US"/>
            </a:p>
          </p:txBody>
        </p:sp>
        <p:sp>
          <p:nvSpPr>
            <p:cNvPr id="15" name="Freeform 181"/>
            <p:cNvSpPr>
              <a:spLocks/>
            </p:cNvSpPr>
            <p:nvPr/>
          </p:nvSpPr>
          <p:spPr bwMode="auto">
            <a:xfrm>
              <a:off x="4979" y="1852"/>
              <a:ext cx="345" cy="259"/>
            </a:xfrm>
            <a:custGeom>
              <a:avLst/>
              <a:gdLst>
                <a:gd name="T0" fmla="*/ 274 w 146"/>
                <a:gd name="T1" fmla="*/ 259 h 110"/>
                <a:gd name="T2" fmla="*/ 14 w 146"/>
                <a:gd name="T3" fmla="*/ 240 h 110"/>
                <a:gd name="T4" fmla="*/ 0 w 146"/>
                <a:gd name="T5" fmla="*/ 226 h 110"/>
                <a:gd name="T6" fmla="*/ 17 w 146"/>
                <a:gd name="T7" fmla="*/ 212 h 110"/>
                <a:gd name="T8" fmla="*/ 274 w 146"/>
                <a:gd name="T9" fmla="*/ 231 h 110"/>
                <a:gd name="T10" fmla="*/ 314 w 146"/>
                <a:gd name="T11" fmla="*/ 219 h 110"/>
                <a:gd name="T12" fmla="*/ 317 w 146"/>
                <a:gd name="T13" fmla="*/ 214 h 110"/>
                <a:gd name="T14" fmla="*/ 314 w 146"/>
                <a:gd name="T15" fmla="*/ 186 h 110"/>
                <a:gd name="T16" fmla="*/ 314 w 146"/>
                <a:gd name="T17" fmla="*/ 181 h 110"/>
                <a:gd name="T18" fmla="*/ 321 w 146"/>
                <a:gd name="T19" fmla="*/ 0 h 110"/>
                <a:gd name="T20" fmla="*/ 343 w 146"/>
                <a:gd name="T21" fmla="*/ 184 h 110"/>
                <a:gd name="T22" fmla="*/ 345 w 146"/>
                <a:gd name="T23" fmla="*/ 210 h 110"/>
                <a:gd name="T24" fmla="*/ 336 w 146"/>
                <a:gd name="T25" fmla="*/ 235 h 110"/>
                <a:gd name="T26" fmla="*/ 274 w 146"/>
                <a:gd name="T27" fmla="*/ 259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110"/>
                <a:gd name="T44" fmla="*/ 146 w 146"/>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headEnd/>
              <a:tailEnd/>
            </a:ln>
          </p:spPr>
          <p:txBody>
            <a:bodyPr/>
            <a:lstStyle/>
            <a:p>
              <a:endParaRPr lang="zh-CN" altLang="en-US"/>
            </a:p>
          </p:txBody>
        </p:sp>
      </p:grpSp>
      <p:grpSp>
        <p:nvGrpSpPr>
          <p:cNvPr id="17" name="Group 177"/>
          <p:cNvGrpSpPr>
            <a:grpSpLocks/>
          </p:cNvGrpSpPr>
          <p:nvPr/>
        </p:nvGrpSpPr>
        <p:grpSpPr bwMode="auto">
          <a:xfrm flipH="1">
            <a:off x="7929586" y="4500570"/>
            <a:ext cx="142876" cy="561968"/>
            <a:chOff x="4878" y="631"/>
            <a:chExt cx="479" cy="2487"/>
          </a:xfrm>
        </p:grpSpPr>
        <p:sp>
          <p:nvSpPr>
            <p:cNvPr id="18" name="Freeform 178"/>
            <p:cNvSpPr>
              <a:spLocks/>
            </p:cNvSpPr>
            <p:nvPr/>
          </p:nvSpPr>
          <p:spPr bwMode="auto">
            <a:xfrm>
              <a:off x="4878" y="631"/>
              <a:ext cx="193" cy="2477"/>
            </a:xfrm>
            <a:custGeom>
              <a:avLst/>
              <a:gdLst>
                <a:gd name="T0" fmla="*/ 160 w 82"/>
                <a:gd name="T1" fmla="*/ 71 h 1049"/>
                <a:gd name="T2" fmla="*/ 80 w 82"/>
                <a:gd name="T3" fmla="*/ 836 h 1049"/>
                <a:gd name="T4" fmla="*/ 52 w 82"/>
                <a:gd name="T5" fmla="*/ 1060 h 1049"/>
                <a:gd name="T6" fmla="*/ 52 w 82"/>
                <a:gd name="T7" fmla="*/ 1247 h 1049"/>
                <a:gd name="T8" fmla="*/ 42 w 82"/>
                <a:gd name="T9" fmla="*/ 1327 h 1049"/>
                <a:gd name="T10" fmla="*/ 26 w 82"/>
                <a:gd name="T11" fmla="*/ 1721 h 1049"/>
                <a:gd name="T12" fmla="*/ 26 w 82"/>
                <a:gd name="T13" fmla="*/ 1960 h 1049"/>
                <a:gd name="T14" fmla="*/ 9 w 82"/>
                <a:gd name="T15" fmla="*/ 2349 h 1049"/>
                <a:gd name="T16" fmla="*/ 82 w 82"/>
                <a:gd name="T17" fmla="*/ 2460 h 1049"/>
                <a:gd name="T18" fmla="*/ 179 w 82"/>
                <a:gd name="T19" fmla="*/ 24 h 1049"/>
                <a:gd name="T20" fmla="*/ 160 w 82"/>
                <a:gd name="T21" fmla="*/ 71 h 10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049"/>
                <a:gd name="T35" fmla="*/ 82 w 82"/>
                <a:gd name="T36" fmla="*/ 1049 h 10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9F6801"/>
                </a:gs>
                <a:gs pos="100000">
                  <a:srgbClr val="FEA501"/>
                </a:gs>
              </a:gsLst>
              <a:lin ang="0" scaled="1"/>
            </a:gradFill>
            <a:ln w="14351">
              <a:noFill/>
              <a:miter lim="800000"/>
              <a:headEnd/>
              <a:tailEnd/>
            </a:ln>
          </p:spPr>
          <p:txBody>
            <a:bodyPr/>
            <a:lstStyle/>
            <a:p>
              <a:endParaRPr lang="zh-CN" altLang="en-US"/>
            </a:p>
          </p:txBody>
        </p:sp>
        <p:sp>
          <p:nvSpPr>
            <p:cNvPr id="19" name="Freeform 179"/>
            <p:cNvSpPr>
              <a:spLocks/>
            </p:cNvSpPr>
            <p:nvPr/>
          </p:nvSpPr>
          <p:spPr bwMode="auto">
            <a:xfrm>
              <a:off x="4925" y="631"/>
              <a:ext cx="432" cy="2487"/>
            </a:xfrm>
            <a:custGeom>
              <a:avLst/>
              <a:gdLst>
                <a:gd name="T0" fmla="*/ 47 w 183"/>
                <a:gd name="T1" fmla="*/ 2470 h 1053"/>
                <a:gd name="T2" fmla="*/ 5 w 183"/>
                <a:gd name="T3" fmla="*/ 2400 h 1053"/>
                <a:gd name="T4" fmla="*/ 113 w 183"/>
                <a:gd name="T5" fmla="*/ 71 h 1053"/>
                <a:gd name="T6" fmla="*/ 186 w 183"/>
                <a:gd name="T7" fmla="*/ 9 h 1053"/>
                <a:gd name="T8" fmla="*/ 390 w 183"/>
                <a:gd name="T9" fmla="*/ 24 h 1053"/>
                <a:gd name="T10" fmla="*/ 432 w 183"/>
                <a:gd name="T11" fmla="*/ 71 h 1053"/>
                <a:gd name="T12" fmla="*/ 312 w 183"/>
                <a:gd name="T13" fmla="*/ 2437 h 1053"/>
                <a:gd name="T14" fmla="*/ 271 w 183"/>
                <a:gd name="T15" fmla="*/ 2487 h 1053"/>
                <a:gd name="T16" fmla="*/ 47 w 183"/>
                <a:gd name="T17" fmla="*/ 2470 h 10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1053"/>
                <a:gd name="T29" fmla="*/ 183 w 183"/>
                <a:gd name="T30" fmla="*/ 1053 h 10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9F6801"/>
                </a:gs>
              </a:gsLst>
              <a:lin ang="2700000" scaled="1"/>
            </a:gradFill>
            <a:ln w="14351">
              <a:noFill/>
              <a:miter lim="800000"/>
              <a:headEnd/>
              <a:tailEnd/>
            </a:ln>
          </p:spPr>
          <p:txBody>
            <a:bodyPr/>
            <a:lstStyle/>
            <a:p>
              <a:endParaRPr lang="zh-CN" altLang="en-US"/>
            </a:p>
          </p:txBody>
        </p:sp>
        <p:sp>
          <p:nvSpPr>
            <p:cNvPr id="20" name="Freeform 180"/>
            <p:cNvSpPr>
              <a:spLocks/>
            </p:cNvSpPr>
            <p:nvPr/>
          </p:nvSpPr>
          <p:spPr bwMode="auto">
            <a:xfrm>
              <a:off x="4972" y="2031"/>
              <a:ext cx="317" cy="95"/>
            </a:xfrm>
            <a:custGeom>
              <a:avLst/>
              <a:gdLst>
                <a:gd name="T0" fmla="*/ 71 w 134"/>
                <a:gd name="T1" fmla="*/ 10 h 40"/>
                <a:gd name="T2" fmla="*/ 0 w 134"/>
                <a:gd name="T3" fmla="*/ 40 h 40"/>
                <a:gd name="T4" fmla="*/ 71 w 134"/>
                <a:gd name="T5" fmla="*/ 90 h 40"/>
                <a:gd name="T6" fmla="*/ 260 w 134"/>
                <a:gd name="T7" fmla="*/ 93 h 40"/>
                <a:gd name="T8" fmla="*/ 317 w 134"/>
                <a:gd name="T9" fmla="*/ 62 h 40"/>
                <a:gd name="T10" fmla="*/ 265 w 134"/>
                <a:gd name="T11" fmla="*/ 21 h 40"/>
                <a:gd name="T12" fmla="*/ 71 w 134"/>
                <a:gd name="T13" fmla="*/ 10 h 40"/>
                <a:gd name="T14" fmla="*/ 0 60000 65536"/>
                <a:gd name="T15" fmla="*/ 0 60000 65536"/>
                <a:gd name="T16" fmla="*/ 0 60000 65536"/>
                <a:gd name="T17" fmla="*/ 0 60000 65536"/>
                <a:gd name="T18" fmla="*/ 0 60000 65536"/>
                <a:gd name="T19" fmla="*/ 0 60000 65536"/>
                <a:gd name="T20" fmla="*/ 0 60000 65536"/>
                <a:gd name="T21" fmla="*/ 0 w 134"/>
                <a:gd name="T22" fmla="*/ 0 h 40"/>
                <a:gd name="T23" fmla="*/ 134 w 13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9F6801"/>
                </a:gs>
                <a:gs pos="100000">
                  <a:srgbClr val="FEA501"/>
                </a:gs>
              </a:gsLst>
              <a:lin ang="5400000" scaled="1"/>
            </a:gradFill>
            <a:ln w="14351">
              <a:noFill/>
              <a:miter lim="800000"/>
              <a:headEnd/>
              <a:tailEnd/>
            </a:ln>
          </p:spPr>
          <p:txBody>
            <a:bodyPr/>
            <a:lstStyle/>
            <a:p>
              <a:endParaRPr lang="zh-CN" altLang="en-US"/>
            </a:p>
          </p:txBody>
        </p:sp>
        <p:sp>
          <p:nvSpPr>
            <p:cNvPr id="21" name="Freeform 181"/>
            <p:cNvSpPr>
              <a:spLocks/>
            </p:cNvSpPr>
            <p:nvPr/>
          </p:nvSpPr>
          <p:spPr bwMode="auto">
            <a:xfrm>
              <a:off x="4979" y="1852"/>
              <a:ext cx="345" cy="259"/>
            </a:xfrm>
            <a:custGeom>
              <a:avLst/>
              <a:gdLst>
                <a:gd name="T0" fmla="*/ 274 w 146"/>
                <a:gd name="T1" fmla="*/ 259 h 110"/>
                <a:gd name="T2" fmla="*/ 14 w 146"/>
                <a:gd name="T3" fmla="*/ 240 h 110"/>
                <a:gd name="T4" fmla="*/ 0 w 146"/>
                <a:gd name="T5" fmla="*/ 226 h 110"/>
                <a:gd name="T6" fmla="*/ 17 w 146"/>
                <a:gd name="T7" fmla="*/ 212 h 110"/>
                <a:gd name="T8" fmla="*/ 274 w 146"/>
                <a:gd name="T9" fmla="*/ 231 h 110"/>
                <a:gd name="T10" fmla="*/ 314 w 146"/>
                <a:gd name="T11" fmla="*/ 219 h 110"/>
                <a:gd name="T12" fmla="*/ 317 w 146"/>
                <a:gd name="T13" fmla="*/ 214 h 110"/>
                <a:gd name="T14" fmla="*/ 314 w 146"/>
                <a:gd name="T15" fmla="*/ 186 h 110"/>
                <a:gd name="T16" fmla="*/ 314 w 146"/>
                <a:gd name="T17" fmla="*/ 181 h 110"/>
                <a:gd name="T18" fmla="*/ 321 w 146"/>
                <a:gd name="T19" fmla="*/ 0 h 110"/>
                <a:gd name="T20" fmla="*/ 343 w 146"/>
                <a:gd name="T21" fmla="*/ 184 h 110"/>
                <a:gd name="T22" fmla="*/ 345 w 146"/>
                <a:gd name="T23" fmla="*/ 210 h 110"/>
                <a:gd name="T24" fmla="*/ 336 w 146"/>
                <a:gd name="T25" fmla="*/ 235 h 110"/>
                <a:gd name="T26" fmla="*/ 274 w 146"/>
                <a:gd name="T27" fmla="*/ 259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110"/>
                <a:gd name="T44" fmla="*/ 146 w 146"/>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headEnd/>
              <a:tailEnd/>
            </a:ln>
          </p:spPr>
          <p:txBody>
            <a:bodyPr/>
            <a:lstStyle/>
            <a:p>
              <a:endParaRPr lang="zh-CN" altLang="en-US"/>
            </a:p>
          </p:txBody>
        </p:sp>
      </p:grpSp>
      <p:pic>
        <p:nvPicPr>
          <p:cNvPr id="22" name="Picture 5" descr="42"/>
          <p:cNvPicPr>
            <a:picLocks noChangeAspect="1" noChangeArrowheads="1"/>
          </p:cNvPicPr>
          <p:nvPr/>
        </p:nvPicPr>
        <p:blipFill>
          <a:blip r:embed="rId5"/>
          <a:srcRect/>
          <a:stretch>
            <a:fillRect/>
          </a:stretch>
        </p:blipFill>
        <p:spPr bwMode="auto">
          <a:xfrm>
            <a:off x="-214346" y="-428652"/>
            <a:ext cx="3857652" cy="3857652"/>
          </a:xfrm>
          <a:prstGeom prst="rect">
            <a:avLst/>
          </a:prstGeom>
          <a:noFill/>
          <a:ln w="9525">
            <a:noFill/>
            <a:miter lim="800000"/>
            <a:headEnd/>
            <a:tailEnd/>
          </a:ln>
        </p:spPr>
      </p:pic>
      <p:pic>
        <p:nvPicPr>
          <p:cNvPr id="23" name="Picture 6" descr="42"/>
          <p:cNvPicPr>
            <a:picLocks noChangeAspect="1" noChangeArrowheads="1"/>
          </p:cNvPicPr>
          <p:nvPr/>
        </p:nvPicPr>
        <p:blipFill>
          <a:blip r:embed="rId5"/>
          <a:srcRect/>
          <a:stretch>
            <a:fillRect/>
          </a:stretch>
        </p:blipFill>
        <p:spPr bwMode="auto">
          <a:xfrm>
            <a:off x="5715008" y="-428652"/>
            <a:ext cx="3671894" cy="3671894"/>
          </a:xfrm>
          <a:prstGeom prst="rect">
            <a:avLst/>
          </a:prstGeom>
          <a:noFill/>
          <a:ln w="9525">
            <a:noFill/>
            <a:miter lim="800000"/>
            <a:headEnd/>
            <a:tailEnd/>
          </a:ln>
        </p:spPr>
      </p:pic>
      <p:pic>
        <p:nvPicPr>
          <p:cNvPr id="27" name="Picture 8" descr="彩色可爱"/>
          <p:cNvPicPr>
            <a:picLocks noChangeAspect="1" noChangeArrowheads="1"/>
          </p:cNvPicPr>
          <p:nvPr/>
        </p:nvPicPr>
        <p:blipFill>
          <a:blip r:embed="rId6"/>
          <a:stretch>
            <a:fillRect/>
          </a:stretch>
        </p:blipFill>
        <p:spPr bwMode="auto">
          <a:xfrm>
            <a:off x="1714480" y="1571612"/>
            <a:ext cx="5857916" cy="1500960"/>
          </a:xfrm>
          <a:prstGeom prst="rect">
            <a:avLst/>
          </a:prstGeom>
          <a:noFill/>
          <a:ln w="9525">
            <a:noFill/>
            <a:miter lim="800000"/>
            <a:headEnd/>
            <a:tailEnd/>
          </a:ln>
        </p:spPr>
      </p:pic>
      <p:sp>
        <p:nvSpPr>
          <p:cNvPr id="31" name="TextBox 30"/>
          <p:cNvSpPr txBox="1"/>
          <p:nvPr/>
        </p:nvSpPr>
        <p:spPr>
          <a:xfrm>
            <a:off x="2928926" y="4071942"/>
            <a:ext cx="4022255" cy="369332"/>
          </a:xfrm>
          <a:prstGeom prst="rect">
            <a:avLst/>
          </a:prstGeom>
          <a:noFill/>
        </p:spPr>
        <p:txBody>
          <a:bodyPr wrap="none" rtlCol="0">
            <a:spAutoFit/>
          </a:bodyPr>
          <a:lstStyle/>
          <a:p>
            <a:r>
              <a:rPr lang="en-US" altLang="zh-CN" b="1" dirty="0" smtClean="0">
                <a:latin typeface="华文中宋" pitchFamily="2" charset="-122"/>
                <a:ea typeface="华文中宋" pitchFamily="2" charset="-122"/>
              </a:rPr>
              <a:t>Photoshop</a:t>
            </a:r>
            <a:r>
              <a:rPr lang="zh-CN" altLang="en-US" b="1" dirty="0" smtClean="0">
                <a:latin typeface="华文中宋" pitchFamily="2" charset="-122"/>
                <a:ea typeface="华文中宋" pitchFamily="2" charset="-122"/>
              </a:rPr>
              <a:t>学习</a:t>
            </a:r>
            <a:r>
              <a:rPr lang="en-US" altLang="zh-CN" b="1" dirty="0" smtClean="0">
                <a:latin typeface="华文中宋" pitchFamily="2" charset="-122"/>
                <a:ea typeface="华文中宋" pitchFamily="2" charset="-122"/>
              </a:rPr>
              <a:t>QQ</a:t>
            </a:r>
            <a:r>
              <a:rPr lang="zh-CN" altLang="en-US" b="1" dirty="0" smtClean="0">
                <a:latin typeface="华文中宋" pitchFamily="2" charset="-122"/>
                <a:ea typeface="华文中宋" pitchFamily="2" charset="-122"/>
              </a:rPr>
              <a:t>群： </a:t>
            </a:r>
            <a:r>
              <a:rPr lang="en-US" altLang="zh-CN" b="1" dirty="0" smtClean="0">
                <a:latin typeface="华文中宋" pitchFamily="2" charset="-122"/>
                <a:ea typeface="华文中宋" pitchFamily="2" charset="-122"/>
              </a:rPr>
              <a:t>211020448</a:t>
            </a:r>
            <a:endParaRPr lang="zh-CN" altLang="en-US" b="1" dirty="0">
              <a:latin typeface="华文中宋" pitchFamily="2" charset="-122"/>
              <a:ea typeface="华文中宋" pitchFamily="2" charset="-122"/>
            </a:endParaRPr>
          </a:p>
        </p:txBody>
      </p:sp>
      <p:sp>
        <p:nvSpPr>
          <p:cNvPr id="32" name="TextBox 31"/>
          <p:cNvSpPr txBox="1"/>
          <p:nvPr/>
        </p:nvSpPr>
        <p:spPr>
          <a:xfrm>
            <a:off x="3286116" y="4643446"/>
            <a:ext cx="2723823" cy="369332"/>
          </a:xfrm>
          <a:prstGeom prst="rect">
            <a:avLst/>
          </a:prstGeom>
          <a:noFill/>
        </p:spPr>
        <p:txBody>
          <a:bodyPr wrap="none" rtlCol="0">
            <a:spAutoFit/>
          </a:bodyPr>
          <a:lstStyle/>
          <a:p>
            <a:r>
              <a:rPr lang="zh-CN" altLang="en-US" b="1" dirty="0" smtClean="0">
                <a:latin typeface="华文中宋" pitchFamily="2" charset="-122"/>
                <a:ea typeface="华文中宋" pitchFamily="2" charset="-122"/>
              </a:rPr>
              <a:t>申请时请注明：学院姓名</a:t>
            </a:r>
            <a:endParaRPr lang="zh-CN" altLang="en-US" b="1" dirty="0">
              <a:latin typeface="华文中宋" pitchFamily="2" charset="-122"/>
              <a:ea typeface="华文中宋" pitchFamily="2" charset="-122"/>
            </a:endParaRPr>
          </a:p>
        </p:txBody>
      </p:sp>
      <p:sp>
        <p:nvSpPr>
          <p:cNvPr id="24" name="TextBox 23"/>
          <p:cNvSpPr txBox="1"/>
          <p:nvPr/>
        </p:nvSpPr>
        <p:spPr>
          <a:xfrm>
            <a:off x="3357554" y="5214950"/>
            <a:ext cx="2872902" cy="338554"/>
          </a:xfrm>
          <a:prstGeom prst="rect">
            <a:avLst/>
          </a:prstGeom>
          <a:noFill/>
        </p:spPr>
        <p:txBody>
          <a:bodyPr wrap="none" rtlCol="0">
            <a:spAutoFit/>
          </a:bodyPr>
          <a:lstStyle/>
          <a:p>
            <a:r>
              <a:rPr lang="zh-CN" altLang="en-US" sz="1600" b="1" dirty="0" smtClean="0">
                <a:latin typeface="华文中宋" pitchFamily="2" charset="-122"/>
                <a:ea typeface="华文中宋" pitchFamily="2" charset="-122"/>
              </a:rPr>
              <a:t>群里有课件、讲稿和素材下载</a:t>
            </a:r>
            <a:endParaRPr lang="zh-CN" altLang="en-US" sz="1600" b="1" dirty="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2"/>
                                        </p:tgtEl>
                                      </p:cBhvr>
                                    </p:animEffect>
                                    <p:animScale>
                                      <p:cBhvr>
                                        <p:cTn id="11" dur="250" autoRev="1" fill="hold"/>
                                        <p:tgtEl>
                                          <p:spTgt spid="22"/>
                                        </p:tgtEl>
                                      </p:cBhvr>
                                      <p:by x="105000" y="105000"/>
                                    </p:animScale>
                                  </p:childTnLst>
                                </p:cTn>
                              </p:par>
                              <p:par>
                                <p:cTn id="12" presetID="3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2000"/>
                                        <p:tgtEl>
                                          <p:spTgt spid="27"/>
                                        </p:tgtEl>
                                      </p:cBhvr>
                                    </p:animEffect>
                                    <p:anim calcmode="lin" valueType="num">
                                      <p:cBhvr>
                                        <p:cTn id="15" dur="2000" fill="hold"/>
                                        <p:tgtEl>
                                          <p:spTgt spid="27"/>
                                        </p:tgtEl>
                                        <p:attrNameLst>
                                          <p:attrName>style.rotation</p:attrName>
                                        </p:attrNameLst>
                                      </p:cBhvr>
                                      <p:tavLst>
                                        <p:tav tm="0">
                                          <p:val>
                                            <p:fltVal val="720"/>
                                          </p:val>
                                        </p:tav>
                                        <p:tav tm="100000">
                                          <p:val>
                                            <p:fltVal val="0"/>
                                          </p:val>
                                        </p:tav>
                                      </p:tavLst>
                                    </p:anim>
                                    <p:anim calcmode="lin" valueType="num">
                                      <p:cBhvr>
                                        <p:cTn id="16" dur="2000" fill="hold"/>
                                        <p:tgtEl>
                                          <p:spTgt spid="27"/>
                                        </p:tgtEl>
                                        <p:attrNameLst>
                                          <p:attrName>ppt_h</p:attrName>
                                        </p:attrNameLst>
                                      </p:cBhvr>
                                      <p:tavLst>
                                        <p:tav tm="0">
                                          <p:val>
                                            <p:fltVal val="0"/>
                                          </p:val>
                                        </p:tav>
                                        <p:tav tm="100000">
                                          <p:val>
                                            <p:strVal val="#ppt_h"/>
                                          </p:val>
                                        </p:tav>
                                      </p:tavLst>
                                    </p:anim>
                                    <p:anim calcmode="lin" valueType="num">
                                      <p:cBhvr>
                                        <p:cTn id="17" dur="2000" fill="hold"/>
                                        <p:tgtEl>
                                          <p:spTgt spid="27"/>
                                        </p:tgtEl>
                                        <p:attrNameLst>
                                          <p:attrName>ppt_w</p:attrName>
                                        </p:attrNameLst>
                                      </p:cBhvr>
                                      <p:tavLst>
                                        <p:tav tm="0">
                                          <p:val>
                                            <p:fltVal val="0"/>
                                          </p:val>
                                        </p:tav>
                                        <p:tav tm="100000">
                                          <p:val>
                                            <p:strVal val="#ppt_w"/>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ppt_x"/>
                                          </p:val>
                                        </p:tav>
                                        <p:tav tm="100000">
                                          <p:val>
                                            <p:strVal val="#ppt_x"/>
                                          </p:val>
                                        </p:tav>
                                      </p:tavLst>
                                    </p:anim>
                                    <p:anim calcmode="lin" valueType="num">
                                      <p:cBhvr additive="base">
                                        <p:cTn id="2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zh-CN" altLang="en-US" b="1" dirty="0" smtClean="0"/>
              <a:t>图像处理的基本概念</a:t>
            </a:r>
            <a:endParaRPr lang="fr-CA" altLang="zh-CN" dirty="0" smtClean="0">
              <a:solidFill>
                <a:srgbClr val="BC541A"/>
              </a:solidFill>
            </a:endParaRPr>
          </a:p>
        </p:txBody>
      </p:sp>
      <p:sp>
        <p:nvSpPr>
          <p:cNvPr id="3075" name="Espace réservé du contenu 2"/>
          <p:cNvSpPr>
            <a:spLocks noGrp="1"/>
          </p:cNvSpPr>
          <p:nvPr>
            <p:ph idx="1"/>
          </p:nvPr>
        </p:nvSpPr>
        <p:spPr>
          <a:xfrm>
            <a:off x="500034" y="1831996"/>
            <a:ext cx="8215370" cy="4811714"/>
          </a:xfrm>
        </p:spPr>
        <p:txBody>
          <a:bodyPr/>
          <a:lstStyle/>
          <a:p>
            <a:pPr eaLnBrk="1" hangingPunct="1">
              <a:buNone/>
            </a:pPr>
            <a:r>
              <a:rPr lang="zh-CN" altLang="en-US" b="1" u="sng" dirty="0" smtClean="0">
                <a:solidFill>
                  <a:srgbClr val="FF0000"/>
                </a:solidFill>
              </a:rPr>
              <a:t>色彩模式、像素和分辨率</a:t>
            </a:r>
          </a:p>
          <a:p>
            <a:pPr marL="0" indent="468000" eaLnBrk="1" hangingPunct="1">
              <a:buNone/>
            </a:pPr>
            <a:endParaRPr lang="en-US" altLang="zh-CN" sz="800" dirty="0" smtClean="0">
              <a:latin typeface="华文中宋" pitchFamily="2" charset="-122"/>
              <a:ea typeface="华文中宋" pitchFamily="2" charset="-122"/>
            </a:endParaRPr>
          </a:p>
          <a:p>
            <a:pPr marL="0" indent="342900">
              <a:lnSpc>
                <a:spcPts val="3000"/>
              </a:lnSpc>
              <a:buNone/>
            </a:pPr>
            <a:r>
              <a:rPr lang="zh-CN" altLang="en-US" sz="2000" dirty="0" smtClean="0">
                <a:latin typeface="华文中宋" pitchFamily="2" charset="-122"/>
                <a:ea typeface="华文中宋" pitchFamily="2" charset="-122"/>
              </a:rPr>
              <a:t>色彩模式就是图像色彩的形成方式。</a:t>
            </a:r>
          </a:p>
          <a:p>
            <a:pPr marL="0" lvl="0" indent="342900">
              <a:lnSpc>
                <a:spcPts val="3000"/>
              </a:lnSpc>
              <a:buNone/>
            </a:pPr>
            <a:r>
              <a:rPr lang="en-US" sz="2000" b="1" dirty="0" smtClean="0">
                <a:solidFill>
                  <a:srgbClr val="0070C0"/>
                </a:solidFill>
                <a:latin typeface="华文中宋" pitchFamily="2" charset="-122"/>
                <a:ea typeface="华文中宋" pitchFamily="2" charset="-122"/>
              </a:rPr>
              <a:t> RGB</a:t>
            </a:r>
            <a:r>
              <a:rPr lang="zh-CN" altLang="en-US" sz="2000" b="1" dirty="0" smtClean="0">
                <a:solidFill>
                  <a:srgbClr val="0070C0"/>
                </a:solidFill>
                <a:latin typeface="华文中宋" pitchFamily="2" charset="-122"/>
                <a:ea typeface="华文中宋" pitchFamily="2" charset="-122"/>
              </a:rPr>
              <a:t>模式</a:t>
            </a:r>
            <a:r>
              <a:rPr lang="en-US"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该模式下图像是由红</a:t>
            </a:r>
            <a:r>
              <a:rPr lang="en-US" sz="2000" dirty="0" smtClean="0">
                <a:latin typeface="华文中宋" pitchFamily="2" charset="-122"/>
                <a:ea typeface="华文中宋" pitchFamily="2" charset="-122"/>
              </a:rPr>
              <a:t>(R)</a:t>
            </a:r>
            <a:r>
              <a:rPr lang="zh-CN" altLang="en-US" sz="2000" dirty="0" smtClean="0">
                <a:latin typeface="华文中宋" pitchFamily="2" charset="-122"/>
                <a:ea typeface="华文中宋" pitchFamily="2" charset="-122"/>
              </a:rPr>
              <a:t>、绿</a:t>
            </a:r>
            <a:r>
              <a:rPr lang="en-US" sz="2000" dirty="0" smtClean="0">
                <a:latin typeface="华文中宋" pitchFamily="2" charset="-122"/>
                <a:ea typeface="华文中宋" pitchFamily="2" charset="-122"/>
              </a:rPr>
              <a:t>(G)</a:t>
            </a:r>
            <a:r>
              <a:rPr lang="zh-CN" altLang="en-US" sz="2000" dirty="0" smtClean="0">
                <a:latin typeface="华文中宋" pitchFamily="2" charset="-122"/>
                <a:ea typeface="华文中宋" pitchFamily="2" charset="-122"/>
              </a:rPr>
              <a:t>、蓝</a:t>
            </a:r>
            <a:r>
              <a:rPr lang="en-US" sz="2000" dirty="0" smtClean="0">
                <a:latin typeface="华文中宋" pitchFamily="2" charset="-122"/>
                <a:ea typeface="华文中宋" pitchFamily="2" charset="-122"/>
              </a:rPr>
              <a:t>(B)3</a:t>
            </a:r>
            <a:r>
              <a:rPr lang="zh-CN" altLang="en-US" sz="2000" dirty="0" smtClean="0">
                <a:latin typeface="华文中宋" pitchFamily="2" charset="-122"/>
                <a:ea typeface="华文中宋" pitchFamily="2" charset="-122"/>
              </a:rPr>
              <a:t>种基色按</a:t>
            </a:r>
            <a:r>
              <a:rPr lang="en-US" sz="2000" dirty="0" smtClean="0">
                <a:latin typeface="华文中宋" pitchFamily="2" charset="-122"/>
                <a:ea typeface="华文中宋" pitchFamily="2" charset="-122"/>
              </a:rPr>
              <a:t>0~255</a:t>
            </a:r>
            <a:r>
              <a:rPr lang="zh-CN" altLang="en-US" sz="2000" dirty="0" smtClean="0">
                <a:latin typeface="华文中宋" pitchFamily="2" charset="-122"/>
                <a:ea typeface="华文中宋" pitchFamily="2" charset="-122"/>
              </a:rPr>
              <a:t>的亮度值混合构成，大多数显示器均采用此种色彩模式。三种基色亮度值相等产生灰色；都为</a:t>
            </a:r>
            <a:r>
              <a:rPr lang="en-US" sz="2000" dirty="0" smtClean="0">
                <a:latin typeface="华文中宋" pitchFamily="2" charset="-122"/>
                <a:ea typeface="华文中宋" pitchFamily="2" charset="-122"/>
              </a:rPr>
              <a:t>255</a:t>
            </a:r>
            <a:r>
              <a:rPr lang="zh-CN" altLang="en-US" sz="2000" dirty="0" smtClean="0">
                <a:latin typeface="华文中宋" pitchFamily="2" charset="-122"/>
                <a:ea typeface="华文中宋" pitchFamily="2" charset="-122"/>
              </a:rPr>
              <a:t>时，产生纯白色；都为</a:t>
            </a:r>
            <a:r>
              <a:rPr lang="en-US" sz="2000" dirty="0" smtClean="0">
                <a:latin typeface="华文中宋" pitchFamily="2" charset="-122"/>
                <a:ea typeface="华文中宋" pitchFamily="2" charset="-122"/>
              </a:rPr>
              <a:t>0</a:t>
            </a:r>
            <a:r>
              <a:rPr lang="zh-CN" altLang="en-US" sz="2000" dirty="0" smtClean="0">
                <a:latin typeface="华文中宋" pitchFamily="2" charset="-122"/>
                <a:ea typeface="华文中宋" pitchFamily="2" charset="-122"/>
              </a:rPr>
              <a:t>时，产生纯黑色。它就是大家所说的真彩色，图像颜色效果最好，它是基于显示屏的光来设置的，因此我们编辑图片一般主要就是用的这种模式。</a:t>
            </a:r>
          </a:p>
          <a:p>
            <a:pPr marL="0" indent="342900">
              <a:lnSpc>
                <a:spcPts val="3000"/>
              </a:lnSpc>
              <a:buNone/>
            </a:pPr>
            <a:r>
              <a:rPr lang="en-US" sz="2000" b="1" dirty="0" smtClean="0">
                <a:solidFill>
                  <a:srgbClr val="0070C0"/>
                </a:solidFill>
                <a:latin typeface="华文中宋" pitchFamily="2" charset="-122"/>
                <a:ea typeface="华文中宋" pitchFamily="2" charset="-122"/>
              </a:rPr>
              <a:t>CMYK(</a:t>
            </a:r>
            <a:r>
              <a:rPr lang="zh-CN" altLang="en-US" sz="2000" b="1" dirty="0" smtClean="0">
                <a:solidFill>
                  <a:srgbClr val="0070C0"/>
                </a:solidFill>
                <a:latin typeface="华文中宋" pitchFamily="2" charset="-122"/>
                <a:ea typeface="华文中宋" pitchFamily="2" charset="-122"/>
              </a:rPr>
              <a:t>印刷四色模式</a:t>
            </a:r>
            <a:r>
              <a:rPr lang="en-US" sz="2000" b="1" dirty="0" smtClean="0">
                <a:solidFill>
                  <a:srgbClr val="0070C0"/>
                </a:solidFill>
                <a:latin typeface="华文中宋" pitchFamily="2" charset="-122"/>
                <a:ea typeface="华文中宋" pitchFamily="2" charset="-122"/>
              </a:rPr>
              <a:t>)</a:t>
            </a:r>
            <a:r>
              <a:rPr lang="en-US" sz="2000" dirty="0" smtClean="0">
                <a:solidFill>
                  <a:srgbClr val="0070C0"/>
                </a:solidFill>
                <a:latin typeface="华文中宋" pitchFamily="2" charset="-122"/>
                <a:ea typeface="华文中宋" pitchFamily="2" charset="-122"/>
              </a:rPr>
              <a:t>:</a:t>
            </a:r>
            <a:r>
              <a:rPr lang="zh-CN" altLang="en-US" sz="2000" dirty="0" smtClean="0">
                <a:latin typeface="华文中宋" pitchFamily="2" charset="-122"/>
                <a:ea typeface="华文中宋" pitchFamily="2" charset="-122"/>
              </a:rPr>
              <a:t>该模式下图像是由青</a:t>
            </a:r>
            <a:r>
              <a:rPr lang="en-US" sz="2000" dirty="0" smtClean="0">
                <a:latin typeface="华文中宋" pitchFamily="2" charset="-122"/>
                <a:ea typeface="华文中宋" pitchFamily="2" charset="-122"/>
              </a:rPr>
              <a:t>(C)</a:t>
            </a:r>
            <a:r>
              <a:rPr lang="zh-CN" altLang="en-US" sz="2000" dirty="0" smtClean="0">
                <a:latin typeface="华文中宋" pitchFamily="2" charset="-122"/>
                <a:ea typeface="华文中宋" pitchFamily="2" charset="-122"/>
              </a:rPr>
              <a:t>、洋红</a:t>
            </a:r>
            <a:r>
              <a:rPr lang="en-US" sz="2000" dirty="0" smtClean="0">
                <a:latin typeface="华文中宋" pitchFamily="2" charset="-122"/>
                <a:ea typeface="华文中宋" pitchFamily="2" charset="-122"/>
              </a:rPr>
              <a:t>(M)</a:t>
            </a:r>
            <a:r>
              <a:rPr lang="zh-CN" altLang="en-US" sz="2000" dirty="0" smtClean="0">
                <a:latin typeface="华文中宋" pitchFamily="2" charset="-122"/>
                <a:ea typeface="华文中宋" pitchFamily="2" charset="-122"/>
              </a:rPr>
              <a:t>、黄</a:t>
            </a:r>
            <a:r>
              <a:rPr lang="en-US" sz="2000" dirty="0" smtClean="0">
                <a:latin typeface="华文中宋" pitchFamily="2" charset="-122"/>
                <a:ea typeface="华文中宋" pitchFamily="2" charset="-122"/>
              </a:rPr>
              <a:t>(Y)</a:t>
            </a:r>
            <a:r>
              <a:rPr lang="zh-CN" altLang="en-US" sz="2000" dirty="0" smtClean="0">
                <a:latin typeface="华文中宋" pitchFamily="2" charset="-122"/>
                <a:ea typeface="华文中宋" pitchFamily="2" charset="-122"/>
              </a:rPr>
              <a:t>、黑</a:t>
            </a:r>
            <a:r>
              <a:rPr lang="en-US" sz="2000" dirty="0" smtClean="0">
                <a:latin typeface="华文中宋" pitchFamily="2" charset="-122"/>
                <a:ea typeface="华文中宋" pitchFamily="2" charset="-122"/>
              </a:rPr>
              <a:t>(K)4</a:t>
            </a:r>
            <a:r>
              <a:rPr lang="zh-CN" altLang="en-US" sz="2000" dirty="0" smtClean="0">
                <a:latin typeface="华文中宋" pitchFamily="2" charset="-122"/>
                <a:ea typeface="华文中宋" pitchFamily="2" charset="-122"/>
              </a:rPr>
              <a:t>种颜色构成，主要用于彩色印刷。能完全模拟出印刷油墨的混合颜色，因为这种模式是基于打印的色来设置的，所以在制作印刷用文件时，最好保存成</a:t>
            </a:r>
            <a:r>
              <a:rPr lang="en-US" sz="2000" dirty="0" smtClean="0">
                <a:latin typeface="华文中宋" pitchFamily="2" charset="-122"/>
                <a:ea typeface="华文中宋" pitchFamily="2" charset="-122"/>
              </a:rPr>
              <a:t>TIFF</a:t>
            </a:r>
            <a:r>
              <a:rPr lang="zh-CN" altLang="en-US" sz="2000" dirty="0" smtClean="0">
                <a:latin typeface="华文中宋" pitchFamily="2" charset="-122"/>
                <a:ea typeface="华文中宋" pitchFamily="2" charset="-122"/>
              </a:rPr>
              <a:t>格式或</a:t>
            </a:r>
            <a:r>
              <a:rPr lang="en-US" sz="2000" dirty="0" smtClean="0">
                <a:latin typeface="华文中宋" pitchFamily="2" charset="-122"/>
                <a:ea typeface="华文中宋" pitchFamily="2" charset="-122"/>
              </a:rPr>
              <a:t>EPS</a:t>
            </a:r>
            <a:r>
              <a:rPr lang="zh-CN" altLang="en-US" sz="2000" dirty="0" smtClean="0">
                <a:latin typeface="华文中宋" pitchFamily="2" charset="-122"/>
                <a:ea typeface="华文中宋" pitchFamily="2" charset="-122"/>
              </a:rPr>
              <a:t>格式，这些都是印刷上支持的文件格式。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zh-CN" altLang="en-US" b="1" dirty="0" smtClean="0"/>
              <a:t>图像处理的基本概念</a:t>
            </a:r>
            <a:endParaRPr lang="fr-CA" altLang="zh-CN" dirty="0" smtClean="0">
              <a:solidFill>
                <a:srgbClr val="BC541A"/>
              </a:solidFill>
            </a:endParaRPr>
          </a:p>
        </p:txBody>
      </p:sp>
      <p:sp>
        <p:nvSpPr>
          <p:cNvPr id="3075" name="Espace réservé du contenu 2"/>
          <p:cNvSpPr>
            <a:spLocks noGrp="1"/>
          </p:cNvSpPr>
          <p:nvPr>
            <p:ph idx="1"/>
          </p:nvPr>
        </p:nvSpPr>
        <p:spPr>
          <a:xfrm>
            <a:off x="428596" y="1760558"/>
            <a:ext cx="8229600" cy="668310"/>
          </a:xfrm>
        </p:spPr>
        <p:txBody>
          <a:bodyPr/>
          <a:lstStyle/>
          <a:p>
            <a:pPr eaLnBrk="1" hangingPunct="1">
              <a:buNone/>
            </a:pPr>
            <a:r>
              <a:rPr lang="zh-CN" altLang="en-US" b="1" u="sng" dirty="0" smtClean="0">
                <a:solidFill>
                  <a:srgbClr val="FF0000"/>
                </a:solidFill>
              </a:rPr>
              <a:t>色彩模式、像素和分辨率</a:t>
            </a:r>
          </a:p>
        </p:txBody>
      </p:sp>
      <p:sp>
        <p:nvSpPr>
          <p:cNvPr id="4" name="矩形 3"/>
          <p:cNvSpPr/>
          <p:nvPr/>
        </p:nvSpPr>
        <p:spPr>
          <a:xfrm>
            <a:off x="1000100" y="2643182"/>
            <a:ext cx="6929486" cy="3134833"/>
          </a:xfrm>
          <a:prstGeom prst="rect">
            <a:avLst/>
          </a:prstGeom>
        </p:spPr>
        <p:txBody>
          <a:bodyPr wrap="square">
            <a:spAutoFit/>
          </a:bodyPr>
          <a:lstStyle/>
          <a:p>
            <a:pPr indent="457200">
              <a:lnSpc>
                <a:spcPts val="3000"/>
              </a:lnSpc>
            </a:pPr>
            <a:r>
              <a:rPr lang="en-US" sz="2000" b="1" dirty="0" smtClean="0">
                <a:solidFill>
                  <a:srgbClr val="0070C0"/>
                </a:solidFill>
                <a:latin typeface="华文中宋" pitchFamily="2" charset="-122"/>
                <a:ea typeface="华文中宋" pitchFamily="2" charset="-122"/>
              </a:rPr>
              <a:t>Lab(</a:t>
            </a:r>
            <a:r>
              <a:rPr lang="zh-CN" altLang="en-US" sz="2000" b="1" dirty="0" smtClean="0">
                <a:solidFill>
                  <a:srgbClr val="0070C0"/>
                </a:solidFill>
                <a:latin typeface="华文中宋" pitchFamily="2" charset="-122"/>
                <a:ea typeface="华文中宋" pitchFamily="2" charset="-122"/>
              </a:rPr>
              <a:t>标准色模式</a:t>
            </a:r>
            <a:r>
              <a:rPr lang="en-US" sz="2000" b="1" dirty="0" smtClean="0">
                <a:solidFill>
                  <a:srgbClr val="0070C0"/>
                </a:solidFill>
                <a:latin typeface="华文中宋" pitchFamily="2" charset="-122"/>
                <a:ea typeface="华文中宋" pitchFamily="2" charset="-122"/>
              </a:rPr>
              <a:t>)</a:t>
            </a:r>
            <a:r>
              <a:rPr lang="en-US" sz="2000" dirty="0" smtClean="0">
                <a:solidFill>
                  <a:srgbClr val="0070C0"/>
                </a:solidFill>
                <a:latin typeface="华文中宋" pitchFamily="2" charset="-122"/>
                <a:ea typeface="华文中宋" pitchFamily="2" charset="-122"/>
              </a:rPr>
              <a:t>:</a:t>
            </a:r>
            <a:r>
              <a:rPr lang="zh-CN" altLang="en-US" sz="2000" dirty="0" smtClean="0">
                <a:latin typeface="华文中宋" pitchFamily="2" charset="-122"/>
                <a:ea typeface="华文中宋" pitchFamily="2" charset="-122"/>
              </a:rPr>
              <a:t>该模式是</a:t>
            </a:r>
            <a:r>
              <a:rPr lang="en-US" sz="2000" dirty="0" smtClean="0">
                <a:latin typeface="华文中宋" pitchFamily="2" charset="-122"/>
                <a:ea typeface="华文中宋" pitchFamily="2" charset="-122"/>
              </a:rPr>
              <a:t>Photoshop</a:t>
            </a:r>
            <a:r>
              <a:rPr lang="zh-CN" altLang="en-US" sz="2000" dirty="0" smtClean="0">
                <a:latin typeface="华文中宋" pitchFamily="2" charset="-122"/>
                <a:ea typeface="华文中宋" pitchFamily="2" charset="-122"/>
              </a:rPr>
              <a:t>的标准色彩模式，也是不同颜色模式之间转换时使用的中间模式。</a:t>
            </a:r>
            <a:r>
              <a:rPr lang="en-US" sz="2000" dirty="0" smtClean="0">
                <a:latin typeface="华文中宋" pitchFamily="2" charset="-122"/>
                <a:ea typeface="华文中宋" pitchFamily="2" charset="-122"/>
              </a:rPr>
              <a:t>Lab</a:t>
            </a:r>
            <a:r>
              <a:rPr lang="zh-CN" altLang="en-US" sz="2000" dirty="0" smtClean="0">
                <a:latin typeface="华文中宋" pitchFamily="2" charset="-122"/>
                <a:ea typeface="华文中宋" pitchFamily="2" charset="-122"/>
              </a:rPr>
              <a:t>能创造理论上能产生的所有颜色，它的颜色范围涵盖了</a:t>
            </a:r>
            <a:r>
              <a:rPr lang="en-US" sz="2000" dirty="0" smtClean="0">
                <a:latin typeface="华文中宋" pitchFamily="2" charset="-122"/>
                <a:ea typeface="华文中宋" pitchFamily="2" charset="-122"/>
              </a:rPr>
              <a:t>RGB</a:t>
            </a:r>
            <a:r>
              <a:rPr lang="zh-CN" altLang="en-US" sz="2000" dirty="0" smtClean="0">
                <a:latin typeface="华文中宋" pitchFamily="2" charset="-122"/>
                <a:ea typeface="华文中宋" pitchFamily="2" charset="-122"/>
              </a:rPr>
              <a:t>模式和</a:t>
            </a:r>
            <a:r>
              <a:rPr lang="en-US" sz="2000" dirty="0" smtClean="0">
                <a:latin typeface="华文中宋" pitchFamily="2" charset="-122"/>
                <a:ea typeface="华文中宋" pitchFamily="2" charset="-122"/>
              </a:rPr>
              <a:t>CMYK</a:t>
            </a:r>
            <a:r>
              <a:rPr lang="zh-CN" altLang="en-US" sz="2000" dirty="0" smtClean="0">
                <a:latin typeface="华文中宋" pitchFamily="2" charset="-122"/>
                <a:ea typeface="华文中宋" pitchFamily="2" charset="-122"/>
              </a:rPr>
              <a:t>模式的所有颜色。当</a:t>
            </a:r>
            <a:r>
              <a:rPr lang="en-US" sz="2000" dirty="0" smtClean="0">
                <a:latin typeface="华文中宋" pitchFamily="2" charset="-122"/>
                <a:ea typeface="华文中宋" pitchFamily="2" charset="-122"/>
              </a:rPr>
              <a:t>RGB</a:t>
            </a:r>
            <a:r>
              <a:rPr lang="zh-CN" altLang="en-US" sz="2000" dirty="0" smtClean="0">
                <a:latin typeface="华文中宋" pitchFamily="2" charset="-122"/>
                <a:ea typeface="华文中宋" pitchFamily="2" charset="-122"/>
              </a:rPr>
              <a:t>模式和</a:t>
            </a:r>
            <a:r>
              <a:rPr lang="en-US" sz="2000" dirty="0" smtClean="0">
                <a:latin typeface="华文中宋" pitchFamily="2" charset="-122"/>
                <a:ea typeface="华文中宋" pitchFamily="2" charset="-122"/>
              </a:rPr>
              <a:t>CMYK</a:t>
            </a:r>
            <a:r>
              <a:rPr lang="zh-CN" altLang="en-US" sz="2000" dirty="0" smtClean="0">
                <a:latin typeface="华文中宋" pitchFamily="2" charset="-122"/>
                <a:ea typeface="华文中宋" pitchFamily="2" charset="-122"/>
              </a:rPr>
              <a:t>模式转换为</a:t>
            </a:r>
            <a:r>
              <a:rPr lang="en-US" sz="2000" dirty="0" smtClean="0">
                <a:latin typeface="华文中宋" pitchFamily="2" charset="-122"/>
                <a:ea typeface="华文中宋" pitchFamily="2" charset="-122"/>
              </a:rPr>
              <a:t>Lab</a:t>
            </a:r>
            <a:r>
              <a:rPr lang="zh-CN" altLang="en-US" sz="2000" dirty="0" smtClean="0">
                <a:latin typeface="华文中宋" pitchFamily="2" charset="-122"/>
                <a:ea typeface="华文中宋" pitchFamily="2" charset="-122"/>
              </a:rPr>
              <a:t>模式时，它们的颜色信息不会有任何损失，所以当</a:t>
            </a:r>
            <a:r>
              <a:rPr lang="en-US" sz="2000" dirty="0" smtClean="0">
                <a:latin typeface="华文中宋" pitchFamily="2" charset="-122"/>
                <a:ea typeface="华文中宋" pitchFamily="2" charset="-122"/>
              </a:rPr>
              <a:t>RGB</a:t>
            </a:r>
            <a:r>
              <a:rPr lang="zh-CN" altLang="en-US" sz="2000" dirty="0" smtClean="0">
                <a:latin typeface="华文中宋" pitchFamily="2" charset="-122"/>
                <a:ea typeface="华文中宋" pitchFamily="2" charset="-122"/>
              </a:rPr>
              <a:t>模式和</a:t>
            </a:r>
            <a:r>
              <a:rPr lang="en-US" sz="2000" dirty="0" smtClean="0">
                <a:latin typeface="华文中宋" pitchFamily="2" charset="-122"/>
                <a:ea typeface="华文中宋" pitchFamily="2" charset="-122"/>
              </a:rPr>
              <a:t>CMYK</a:t>
            </a:r>
            <a:r>
              <a:rPr lang="zh-CN" altLang="en-US" sz="2000" dirty="0" smtClean="0">
                <a:latin typeface="华文中宋" pitchFamily="2" charset="-122"/>
                <a:ea typeface="华文中宋" pitchFamily="2" charset="-122"/>
              </a:rPr>
              <a:t>模式互相转换时，实际上是将它们先转换为</a:t>
            </a:r>
            <a:r>
              <a:rPr lang="en-US" sz="2000" dirty="0" smtClean="0">
                <a:latin typeface="华文中宋" pitchFamily="2" charset="-122"/>
                <a:ea typeface="华文中宋" pitchFamily="2" charset="-122"/>
              </a:rPr>
              <a:t>Lab</a:t>
            </a:r>
            <a:r>
              <a:rPr lang="zh-CN" altLang="en-US" sz="2000" dirty="0" smtClean="0">
                <a:latin typeface="华文中宋" pitchFamily="2" charset="-122"/>
                <a:ea typeface="华文中宋" pitchFamily="2" charset="-122"/>
              </a:rPr>
              <a:t>模式，再转换为另一种模式的。这种过程能减少颜色信息的损失，只不过在</a:t>
            </a:r>
            <a:r>
              <a:rPr lang="en-US" sz="2000" dirty="0" smtClean="0">
                <a:latin typeface="华文中宋" pitchFamily="2" charset="-122"/>
                <a:ea typeface="华文中宋" pitchFamily="2" charset="-122"/>
              </a:rPr>
              <a:t>PS</a:t>
            </a:r>
            <a:r>
              <a:rPr lang="zh-CN" altLang="en-US" sz="2000" dirty="0" smtClean="0">
                <a:latin typeface="华文中宋" pitchFamily="2" charset="-122"/>
                <a:ea typeface="华文中宋" pitchFamily="2" charset="-122"/>
              </a:rPr>
              <a:t>中将这个过程省略了。</a:t>
            </a:r>
            <a:endParaRPr lang="zh-CN" altLang="en-US" sz="2000" dirty="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zh-CN" altLang="en-US" b="1" dirty="0" smtClean="0"/>
              <a:t>图像处理的基本概念</a:t>
            </a:r>
            <a:endParaRPr lang="fr-CA" altLang="zh-CN" dirty="0" smtClean="0">
              <a:solidFill>
                <a:srgbClr val="BC541A"/>
              </a:solidFill>
            </a:endParaRPr>
          </a:p>
        </p:txBody>
      </p:sp>
      <p:sp>
        <p:nvSpPr>
          <p:cNvPr id="3075" name="Espace réservé du contenu 2"/>
          <p:cNvSpPr>
            <a:spLocks noGrp="1"/>
          </p:cNvSpPr>
          <p:nvPr>
            <p:ph idx="1"/>
          </p:nvPr>
        </p:nvSpPr>
        <p:spPr>
          <a:xfrm>
            <a:off x="428596" y="1760558"/>
            <a:ext cx="8229600" cy="668310"/>
          </a:xfrm>
        </p:spPr>
        <p:txBody>
          <a:bodyPr/>
          <a:lstStyle/>
          <a:p>
            <a:pPr eaLnBrk="1" hangingPunct="1">
              <a:buNone/>
            </a:pPr>
            <a:r>
              <a:rPr lang="zh-CN" altLang="en-US" b="1" u="sng" dirty="0" smtClean="0">
                <a:solidFill>
                  <a:srgbClr val="FF0000"/>
                </a:solidFill>
              </a:rPr>
              <a:t>色彩模式、像素和分辨率</a:t>
            </a:r>
          </a:p>
        </p:txBody>
      </p:sp>
      <p:sp>
        <p:nvSpPr>
          <p:cNvPr id="4" name="矩形 3"/>
          <p:cNvSpPr/>
          <p:nvPr/>
        </p:nvSpPr>
        <p:spPr>
          <a:xfrm>
            <a:off x="857224" y="2643182"/>
            <a:ext cx="7429552" cy="3554819"/>
          </a:xfrm>
          <a:prstGeom prst="rect">
            <a:avLst/>
          </a:prstGeom>
        </p:spPr>
        <p:txBody>
          <a:bodyPr wrap="square">
            <a:spAutoFit/>
          </a:bodyPr>
          <a:lstStyle/>
          <a:p>
            <a:pPr indent="457200">
              <a:lnSpc>
                <a:spcPts val="3000"/>
              </a:lnSpc>
            </a:pPr>
            <a:r>
              <a:rPr lang="zh-CN" altLang="en-US" sz="2000" b="1" dirty="0" smtClean="0">
                <a:solidFill>
                  <a:srgbClr val="0070C0"/>
                </a:solidFill>
                <a:latin typeface="华文中宋" pitchFamily="2" charset="-122"/>
                <a:ea typeface="华文中宋" pitchFamily="2" charset="-122"/>
              </a:rPr>
              <a:t>像素，</a:t>
            </a:r>
            <a:r>
              <a:rPr lang="zh-CN" altLang="en-US" sz="2000" dirty="0" smtClean="0">
                <a:latin typeface="华文中宋" pitchFamily="2" charset="-122"/>
                <a:ea typeface="华文中宋" pitchFamily="2" charset="-122"/>
              </a:rPr>
              <a:t>像素是构成位图图像的最小单位。每一个像素具有颜色信息，位图中的每一个小色块就是一个像素。</a:t>
            </a:r>
          </a:p>
          <a:p>
            <a:pPr indent="457200">
              <a:lnSpc>
                <a:spcPts val="3000"/>
              </a:lnSpc>
            </a:pPr>
            <a:r>
              <a:rPr lang="zh-CN" altLang="en-US" sz="2000" b="1" dirty="0" smtClean="0">
                <a:solidFill>
                  <a:srgbClr val="0070C0"/>
                </a:solidFill>
                <a:latin typeface="华文中宋" pitchFamily="2" charset="-122"/>
                <a:ea typeface="华文中宋" pitchFamily="2" charset="-122"/>
              </a:rPr>
              <a:t>分辨率，</a:t>
            </a:r>
            <a:r>
              <a:rPr lang="zh-CN" altLang="en-US" sz="2000" dirty="0" smtClean="0">
                <a:latin typeface="华文中宋" pitchFamily="2" charset="-122"/>
                <a:ea typeface="华文中宋" pitchFamily="2" charset="-122"/>
              </a:rPr>
              <a:t>分辨率是单位长度内的点、像素的数量。分辨率高、低直接影响位图图像的效果，太低会导致图像粗糙，在排版打印时图片会变得非常模糊</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而使用较高的分辨率则会增加文件的大小，并降低图像的打印速度。</a:t>
            </a:r>
          </a:p>
          <a:p>
            <a:pPr indent="457200">
              <a:lnSpc>
                <a:spcPts val="3000"/>
              </a:lnSpc>
            </a:pPr>
            <a:r>
              <a:rPr lang="zh-CN" altLang="en-US" sz="2000" dirty="0" smtClean="0">
                <a:latin typeface="华文中宋" pitchFamily="2" charset="-122"/>
                <a:ea typeface="华文中宋" pitchFamily="2" charset="-122"/>
              </a:rPr>
              <a:t>应根据图像制作的目的</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确定新建图像的分辨率和图像尺寸。例如，如果图像仅用于屏幕演示，图像分辨率设置为</a:t>
            </a:r>
            <a:r>
              <a:rPr lang="en-US" altLang="zh-CN" sz="2000" dirty="0" smtClean="0">
                <a:latin typeface="华文中宋" pitchFamily="2" charset="-122"/>
                <a:ea typeface="华文中宋" pitchFamily="2" charset="-122"/>
              </a:rPr>
              <a:t>72</a:t>
            </a:r>
            <a:r>
              <a:rPr lang="zh-CN" altLang="en-US" sz="2000" dirty="0" smtClean="0">
                <a:latin typeface="华文中宋" pitchFamily="2" charset="-122"/>
                <a:ea typeface="华文中宋" pitchFamily="2" charset="-122"/>
              </a:rPr>
              <a:t>像素</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英寸</a:t>
            </a: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而要打印图像时，分辨率就要设置为</a:t>
            </a:r>
            <a:r>
              <a:rPr lang="en-US" altLang="zh-CN" sz="2000" dirty="0" smtClean="0">
                <a:latin typeface="华文中宋" pitchFamily="2" charset="-122"/>
                <a:ea typeface="华文中宋" pitchFamily="2" charset="-122"/>
              </a:rPr>
              <a:t>300</a:t>
            </a:r>
            <a:r>
              <a:rPr lang="zh-CN" altLang="en-US" sz="2000" dirty="0" smtClean="0">
                <a:latin typeface="华文中宋" pitchFamily="2" charset="-122"/>
                <a:ea typeface="华文中宋" pitchFamily="2" charset="-122"/>
              </a:rPr>
              <a:t>像素</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英寸。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zh-CN" altLang="en-US" b="1" dirty="0" smtClean="0"/>
              <a:t>图像处理的基本概念</a:t>
            </a:r>
            <a:endParaRPr lang="fr-CA" altLang="zh-CN" dirty="0" smtClean="0">
              <a:solidFill>
                <a:srgbClr val="BC541A"/>
              </a:solidFill>
            </a:endParaRPr>
          </a:p>
        </p:txBody>
      </p:sp>
      <p:sp>
        <p:nvSpPr>
          <p:cNvPr id="3075" name="Espace réservé du contenu 2"/>
          <p:cNvSpPr>
            <a:spLocks noGrp="1"/>
          </p:cNvSpPr>
          <p:nvPr>
            <p:ph idx="1"/>
          </p:nvPr>
        </p:nvSpPr>
        <p:spPr>
          <a:xfrm>
            <a:off x="571472" y="1285860"/>
            <a:ext cx="8229600" cy="668310"/>
          </a:xfrm>
        </p:spPr>
        <p:txBody>
          <a:bodyPr/>
          <a:lstStyle/>
          <a:p>
            <a:pPr eaLnBrk="1" hangingPunct="1">
              <a:buNone/>
            </a:pPr>
            <a:r>
              <a:rPr lang="en-US" altLang="zh-CN" b="1" u="sng" dirty="0" smtClean="0">
                <a:solidFill>
                  <a:srgbClr val="FF0000"/>
                </a:solidFill>
              </a:rPr>
              <a:t>Photoshop</a:t>
            </a:r>
            <a:r>
              <a:rPr lang="zh-CN" altLang="en-US" b="1" u="sng" dirty="0" smtClean="0">
                <a:solidFill>
                  <a:srgbClr val="FF0000"/>
                </a:solidFill>
              </a:rPr>
              <a:t>文件格式</a:t>
            </a:r>
          </a:p>
        </p:txBody>
      </p:sp>
      <p:sp>
        <p:nvSpPr>
          <p:cNvPr id="4" name="矩形 3"/>
          <p:cNvSpPr/>
          <p:nvPr/>
        </p:nvSpPr>
        <p:spPr>
          <a:xfrm>
            <a:off x="500034" y="1928802"/>
            <a:ext cx="8286808" cy="4734758"/>
          </a:xfrm>
          <a:prstGeom prst="rect">
            <a:avLst/>
          </a:prstGeom>
        </p:spPr>
        <p:txBody>
          <a:bodyPr wrap="square">
            <a:spAutoFit/>
          </a:bodyPr>
          <a:lstStyle/>
          <a:p>
            <a:pPr>
              <a:lnSpc>
                <a:spcPts val="2600"/>
              </a:lnSpc>
            </a:pPr>
            <a:r>
              <a:rPr lang="zh-CN" altLang="en-US" sz="1900" dirty="0" smtClean="0">
                <a:solidFill>
                  <a:srgbClr val="0070C0"/>
                </a:solidFill>
                <a:latin typeface="华文中宋" pitchFamily="2" charset="-122"/>
                <a:ea typeface="华文中宋" pitchFamily="2" charset="-122"/>
              </a:rPr>
              <a:t>［</a:t>
            </a:r>
            <a:r>
              <a:rPr lang="en-US" sz="1900" b="1" dirty="0" smtClean="0">
                <a:solidFill>
                  <a:srgbClr val="0070C0"/>
                </a:solidFill>
                <a:latin typeface="华文中宋" pitchFamily="2" charset="-122"/>
                <a:ea typeface="华文中宋" pitchFamily="2" charset="-122"/>
              </a:rPr>
              <a:t>PSD</a:t>
            </a:r>
            <a:r>
              <a:rPr lang="zh-CN" altLang="en-US" sz="1900" dirty="0" smtClean="0">
                <a:solidFill>
                  <a:srgbClr val="0070C0"/>
                </a:solidFill>
                <a:latin typeface="华文中宋" pitchFamily="2" charset="-122"/>
                <a:ea typeface="华文中宋" pitchFamily="2" charset="-122"/>
              </a:rPr>
              <a:t>］</a:t>
            </a:r>
            <a:r>
              <a:rPr lang="en-US" sz="1900" dirty="0" smtClean="0">
                <a:latin typeface="华文中宋" pitchFamily="2" charset="-122"/>
                <a:ea typeface="华文中宋" pitchFamily="2" charset="-122"/>
              </a:rPr>
              <a:t>PS</a:t>
            </a:r>
            <a:r>
              <a:rPr lang="zh-CN" altLang="en-US" sz="1900" dirty="0" smtClean="0">
                <a:latin typeface="华文中宋" pitchFamily="2" charset="-122"/>
                <a:ea typeface="华文中宋" pitchFamily="2" charset="-122"/>
              </a:rPr>
              <a:t>默认保存的图片格式，这个格式可以保存所有的图层和相关设置，建议大家作图时都要保留</a:t>
            </a:r>
            <a:r>
              <a:rPr lang="en-US" sz="1900" dirty="0" smtClean="0">
                <a:latin typeface="华文中宋" pitchFamily="2" charset="-122"/>
                <a:ea typeface="华文中宋" pitchFamily="2" charset="-122"/>
              </a:rPr>
              <a:t>PSD</a:t>
            </a:r>
            <a:r>
              <a:rPr lang="zh-CN" altLang="en-US" sz="1900" dirty="0" smtClean="0">
                <a:latin typeface="华文中宋" pitchFamily="2" charset="-122"/>
                <a:ea typeface="华文中宋" pitchFamily="2" charset="-122"/>
              </a:rPr>
              <a:t>文件，以方便以后修改。</a:t>
            </a:r>
          </a:p>
          <a:p>
            <a:pPr>
              <a:lnSpc>
                <a:spcPts val="2600"/>
              </a:lnSpc>
            </a:pPr>
            <a:r>
              <a:rPr lang="zh-CN" altLang="en-US" sz="1900" dirty="0" smtClean="0">
                <a:solidFill>
                  <a:srgbClr val="0070C0"/>
                </a:solidFill>
                <a:latin typeface="华文中宋" pitchFamily="2" charset="-122"/>
                <a:ea typeface="华文中宋" pitchFamily="2" charset="-122"/>
              </a:rPr>
              <a:t>［</a:t>
            </a:r>
            <a:r>
              <a:rPr lang="en-US" sz="1900" b="1" dirty="0" smtClean="0">
                <a:solidFill>
                  <a:srgbClr val="0070C0"/>
                </a:solidFill>
                <a:latin typeface="华文中宋" pitchFamily="2" charset="-122"/>
                <a:ea typeface="华文中宋" pitchFamily="2" charset="-122"/>
              </a:rPr>
              <a:t>Bmp</a:t>
            </a:r>
            <a:r>
              <a:rPr lang="zh-CN" altLang="en-US" sz="1900" dirty="0" smtClean="0">
                <a:solidFill>
                  <a:srgbClr val="0070C0"/>
                </a:solidFill>
                <a:latin typeface="华文中宋" pitchFamily="2" charset="-122"/>
                <a:ea typeface="华文中宋" pitchFamily="2" charset="-122"/>
              </a:rPr>
              <a:t>］</a:t>
            </a:r>
            <a:r>
              <a:rPr lang="zh-CN" altLang="en-US" sz="1900" dirty="0" smtClean="0">
                <a:latin typeface="华文中宋" pitchFamily="2" charset="-122"/>
                <a:ea typeface="华文中宋" pitchFamily="2" charset="-122"/>
              </a:rPr>
              <a:t>一种无压缩的图片格式，一般都比较大，不建议使用。</a:t>
            </a:r>
          </a:p>
          <a:p>
            <a:pPr>
              <a:lnSpc>
                <a:spcPts val="2600"/>
              </a:lnSpc>
            </a:pPr>
            <a:r>
              <a:rPr lang="zh-CN" altLang="en-US" sz="1900" dirty="0" smtClean="0">
                <a:solidFill>
                  <a:srgbClr val="0070C0"/>
                </a:solidFill>
                <a:latin typeface="华文中宋" pitchFamily="2" charset="-122"/>
                <a:ea typeface="华文中宋" pitchFamily="2" charset="-122"/>
              </a:rPr>
              <a:t>［</a:t>
            </a:r>
            <a:r>
              <a:rPr lang="en-US" sz="1900" b="1" dirty="0" smtClean="0">
                <a:solidFill>
                  <a:srgbClr val="0070C0"/>
                </a:solidFill>
                <a:latin typeface="华文中宋" pitchFamily="2" charset="-122"/>
                <a:ea typeface="华文中宋" pitchFamily="2" charset="-122"/>
              </a:rPr>
              <a:t>Jpg</a:t>
            </a:r>
            <a:r>
              <a:rPr lang="zh-CN" altLang="en-US" sz="1900" dirty="0" smtClean="0">
                <a:solidFill>
                  <a:srgbClr val="0070C0"/>
                </a:solidFill>
                <a:latin typeface="华文中宋" pitchFamily="2" charset="-122"/>
                <a:ea typeface="华文中宋" pitchFamily="2" charset="-122"/>
              </a:rPr>
              <a:t>］</a:t>
            </a:r>
            <a:r>
              <a:rPr lang="zh-CN" altLang="en-US" sz="1900" dirty="0" smtClean="0">
                <a:latin typeface="华文中宋" pitchFamily="2" charset="-122"/>
                <a:ea typeface="华文中宋" pitchFamily="2" charset="-122"/>
              </a:rPr>
              <a:t>是很常见的图片格式，一般我们在网上看到的彩色图片都是这样的格式。</a:t>
            </a:r>
            <a:r>
              <a:rPr lang="en-US" sz="1900" dirty="0" smtClean="0">
                <a:latin typeface="华文中宋" pitchFamily="2" charset="-122"/>
                <a:ea typeface="华文中宋" pitchFamily="2" charset="-122"/>
              </a:rPr>
              <a:t>Jpg</a:t>
            </a:r>
            <a:r>
              <a:rPr lang="zh-CN" altLang="en-US" sz="1900" dirty="0" smtClean="0">
                <a:latin typeface="华文中宋" pitchFamily="2" charset="-122"/>
                <a:ea typeface="华文中宋" pitchFamily="2" charset="-122"/>
              </a:rPr>
              <a:t>是有损压缩的，其压缩技术十分先进，它用有损压缩方式去除冗余的图像和彩色数据，获取得极高的压缩率的同时能展现十分丰富生动的图像，换句话说，就是可以用最少的磁盘空间得到较好的图像质量。同样的图片，</a:t>
            </a:r>
            <a:r>
              <a:rPr lang="en-US" sz="1900" dirty="0" smtClean="0">
                <a:latin typeface="华文中宋" pitchFamily="2" charset="-122"/>
                <a:ea typeface="华文中宋" pitchFamily="2" charset="-122"/>
              </a:rPr>
              <a:t>jpg</a:t>
            </a:r>
            <a:r>
              <a:rPr lang="zh-CN" altLang="en-US" sz="1900" dirty="0" smtClean="0">
                <a:latin typeface="华文中宋" pitchFamily="2" charset="-122"/>
                <a:ea typeface="华文中宋" pitchFamily="2" charset="-122"/>
              </a:rPr>
              <a:t>格式的大小几乎是</a:t>
            </a:r>
            <a:r>
              <a:rPr lang="en-US" sz="1900" dirty="0" smtClean="0">
                <a:latin typeface="华文中宋" pitchFamily="2" charset="-122"/>
                <a:ea typeface="华文中宋" pitchFamily="2" charset="-122"/>
              </a:rPr>
              <a:t>bmp</a:t>
            </a:r>
            <a:r>
              <a:rPr lang="zh-CN" altLang="en-US" sz="1900" dirty="0" smtClean="0">
                <a:latin typeface="华文中宋" pitchFamily="2" charset="-122"/>
                <a:ea typeface="华文中宋" pitchFamily="2" charset="-122"/>
              </a:rPr>
              <a:t>格式的</a:t>
            </a:r>
            <a:r>
              <a:rPr lang="en-US" sz="1900" dirty="0" smtClean="0">
                <a:latin typeface="华文中宋" pitchFamily="2" charset="-122"/>
                <a:ea typeface="华文中宋" pitchFamily="2" charset="-122"/>
              </a:rPr>
              <a:t>1/10</a:t>
            </a:r>
            <a:r>
              <a:rPr lang="zh-CN" altLang="en-US" sz="1900" dirty="0" smtClean="0">
                <a:latin typeface="华文中宋" pitchFamily="2" charset="-122"/>
                <a:ea typeface="华文中宋" pitchFamily="2" charset="-122"/>
              </a:rPr>
              <a:t>。</a:t>
            </a:r>
          </a:p>
          <a:p>
            <a:pPr>
              <a:lnSpc>
                <a:spcPts val="2600"/>
              </a:lnSpc>
            </a:pPr>
            <a:r>
              <a:rPr lang="zh-CN" altLang="en-US" sz="1900" dirty="0" smtClean="0">
                <a:solidFill>
                  <a:srgbClr val="0070C0"/>
                </a:solidFill>
                <a:latin typeface="华文中宋" pitchFamily="2" charset="-122"/>
                <a:ea typeface="华文中宋" pitchFamily="2" charset="-122"/>
              </a:rPr>
              <a:t>［</a:t>
            </a:r>
            <a:r>
              <a:rPr lang="en-US" sz="1900" b="1" dirty="0" smtClean="0">
                <a:solidFill>
                  <a:srgbClr val="0070C0"/>
                </a:solidFill>
                <a:latin typeface="华文中宋" pitchFamily="2" charset="-122"/>
                <a:ea typeface="华文中宋" pitchFamily="2" charset="-122"/>
              </a:rPr>
              <a:t>Gif</a:t>
            </a:r>
            <a:r>
              <a:rPr lang="zh-CN" altLang="en-US" sz="1900" dirty="0" smtClean="0">
                <a:solidFill>
                  <a:srgbClr val="0070C0"/>
                </a:solidFill>
                <a:latin typeface="华文中宋" pitchFamily="2" charset="-122"/>
                <a:ea typeface="华文中宋" pitchFamily="2" charset="-122"/>
              </a:rPr>
              <a:t>］</a:t>
            </a:r>
            <a:r>
              <a:rPr lang="zh-CN" altLang="en-US" sz="1900" dirty="0" smtClean="0">
                <a:latin typeface="华文中宋" pitchFamily="2" charset="-122"/>
                <a:ea typeface="华文中宋" pitchFamily="2" charset="-122"/>
              </a:rPr>
              <a:t>它最多只能呈现</a:t>
            </a:r>
            <a:r>
              <a:rPr lang="en-US" sz="1900" dirty="0" smtClean="0">
                <a:latin typeface="华文中宋" pitchFamily="2" charset="-122"/>
                <a:ea typeface="华文中宋" pitchFamily="2" charset="-122"/>
              </a:rPr>
              <a:t>256</a:t>
            </a:r>
            <a:r>
              <a:rPr lang="zh-CN" altLang="en-US" sz="1900" dirty="0" smtClean="0">
                <a:latin typeface="华文中宋" pitchFamily="2" charset="-122"/>
                <a:ea typeface="华文中宋" pitchFamily="2" charset="-122"/>
              </a:rPr>
              <a:t>色，所以它并不适合色彩丰富的照片和具有渐变效果的图片。它比较适合色彩比较少的图片。另外，</a:t>
            </a:r>
            <a:r>
              <a:rPr lang="en-US" sz="1900" dirty="0" smtClean="0">
                <a:latin typeface="华文中宋" pitchFamily="2" charset="-122"/>
                <a:ea typeface="华文中宋" pitchFamily="2" charset="-122"/>
              </a:rPr>
              <a:t>gif</a:t>
            </a:r>
            <a:r>
              <a:rPr lang="zh-CN" altLang="en-US" sz="1900" dirty="0" smtClean="0">
                <a:latin typeface="华文中宋" pitchFamily="2" charset="-122"/>
                <a:ea typeface="华文中宋" pitchFamily="2" charset="-122"/>
              </a:rPr>
              <a:t>可以保存成背景透明的格式，也可以做成多帧的动画，这些都是</a:t>
            </a:r>
            <a:r>
              <a:rPr lang="en-US" sz="1900" dirty="0" smtClean="0">
                <a:latin typeface="华文中宋" pitchFamily="2" charset="-122"/>
                <a:ea typeface="华文中宋" pitchFamily="2" charset="-122"/>
              </a:rPr>
              <a:t>jpg</a:t>
            </a:r>
            <a:r>
              <a:rPr lang="zh-CN" altLang="en-US" sz="1900" dirty="0" smtClean="0">
                <a:latin typeface="华文中宋" pitchFamily="2" charset="-122"/>
                <a:ea typeface="华文中宋" pitchFamily="2" charset="-122"/>
              </a:rPr>
              <a:t>无法做到的。</a:t>
            </a:r>
          </a:p>
          <a:p>
            <a:pPr>
              <a:lnSpc>
                <a:spcPts val="2600"/>
              </a:lnSpc>
            </a:pPr>
            <a:r>
              <a:rPr lang="zh-CN" altLang="en-US" sz="1900" dirty="0" smtClean="0">
                <a:solidFill>
                  <a:srgbClr val="0070C0"/>
                </a:solidFill>
                <a:latin typeface="华文中宋" pitchFamily="2" charset="-122"/>
                <a:ea typeface="华文中宋" pitchFamily="2" charset="-122"/>
              </a:rPr>
              <a:t>［</a:t>
            </a:r>
            <a:r>
              <a:rPr lang="en-US" sz="1900" b="1" dirty="0" smtClean="0">
                <a:solidFill>
                  <a:srgbClr val="0070C0"/>
                </a:solidFill>
                <a:latin typeface="华文中宋" pitchFamily="2" charset="-122"/>
                <a:ea typeface="华文中宋" pitchFamily="2" charset="-122"/>
              </a:rPr>
              <a:t>Png</a:t>
            </a:r>
            <a:r>
              <a:rPr lang="zh-CN" altLang="en-US" sz="1900" dirty="0" smtClean="0">
                <a:solidFill>
                  <a:srgbClr val="0070C0"/>
                </a:solidFill>
                <a:latin typeface="华文中宋" pitchFamily="2" charset="-122"/>
                <a:ea typeface="华文中宋" pitchFamily="2" charset="-122"/>
              </a:rPr>
              <a:t>］</a:t>
            </a:r>
            <a:r>
              <a:rPr lang="zh-CN" altLang="en-US" sz="1900" dirty="0" smtClean="0">
                <a:latin typeface="华文中宋" pitchFamily="2" charset="-122"/>
                <a:ea typeface="华文中宋" pitchFamily="2" charset="-122"/>
              </a:rPr>
              <a:t>是目前保证最不失真的格式，它汲取了</a:t>
            </a:r>
            <a:r>
              <a:rPr lang="en-US" sz="1900" dirty="0" smtClean="0">
                <a:latin typeface="华文中宋" pitchFamily="2" charset="-122"/>
                <a:ea typeface="华文中宋" pitchFamily="2" charset="-122"/>
              </a:rPr>
              <a:t>GIF</a:t>
            </a:r>
            <a:r>
              <a:rPr lang="zh-CN" altLang="en-US" sz="1900" dirty="0" smtClean="0">
                <a:latin typeface="华文中宋" pitchFamily="2" charset="-122"/>
                <a:ea typeface="华文中宋" pitchFamily="2" charset="-122"/>
              </a:rPr>
              <a:t>和</a:t>
            </a:r>
            <a:r>
              <a:rPr lang="en-US" sz="1900" dirty="0" smtClean="0">
                <a:latin typeface="华文中宋" pitchFamily="2" charset="-122"/>
                <a:ea typeface="华文中宋" pitchFamily="2" charset="-122"/>
              </a:rPr>
              <a:t>JPG</a:t>
            </a:r>
            <a:r>
              <a:rPr lang="zh-CN" altLang="en-US" sz="1900" dirty="0" smtClean="0">
                <a:latin typeface="华文中宋" pitchFamily="2" charset="-122"/>
                <a:ea typeface="华文中宋" pitchFamily="2" charset="-122"/>
              </a:rPr>
              <a:t>二者的优点，存贮形式丰富，兼有</a:t>
            </a:r>
            <a:r>
              <a:rPr lang="en-US" sz="1900" dirty="0" smtClean="0">
                <a:latin typeface="华文中宋" pitchFamily="2" charset="-122"/>
                <a:ea typeface="华文中宋" pitchFamily="2" charset="-122"/>
              </a:rPr>
              <a:t>GIF</a:t>
            </a:r>
            <a:r>
              <a:rPr lang="zh-CN" altLang="en-US" sz="1900" dirty="0" smtClean="0">
                <a:latin typeface="华文中宋" pitchFamily="2" charset="-122"/>
                <a:ea typeface="华文中宋" pitchFamily="2" charset="-122"/>
              </a:rPr>
              <a:t>和</a:t>
            </a:r>
            <a:r>
              <a:rPr lang="en-US" sz="1900" dirty="0" smtClean="0">
                <a:latin typeface="华文中宋" pitchFamily="2" charset="-122"/>
                <a:ea typeface="华文中宋" pitchFamily="2" charset="-122"/>
              </a:rPr>
              <a:t>JPG</a:t>
            </a:r>
            <a:r>
              <a:rPr lang="zh-CN" altLang="en-US" sz="1900" dirty="0" smtClean="0">
                <a:latin typeface="华文中宋" pitchFamily="2" charset="-122"/>
                <a:ea typeface="华文中宋" pitchFamily="2" charset="-122"/>
              </a:rPr>
              <a:t>的色彩模式；它的另一个特点能把图像文件压缩到极限以利于网络传输，但又能保留所有与图像品质有关的信息。</a:t>
            </a:r>
            <a:endParaRPr lang="zh-CN" altLang="en-US" sz="1900" dirty="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8596" y="642918"/>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8" name="矩形 7"/>
          <p:cNvSpPr/>
          <p:nvPr/>
        </p:nvSpPr>
        <p:spPr>
          <a:xfrm>
            <a:off x="3643306" y="214290"/>
            <a:ext cx="3348994" cy="584775"/>
          </a:xfrm>
          <a:prstGeom prst="rect">
            <a:avLst/>
          </a:prstGeom>
        </p:spPr>
        <p:txBody>
          <a:bodyPr wrap="none">
            <a:spAutoFit/>
          </a:bodyPr>
          <a:lstStyle/>
          <a:p>
            <a:r>
              <a:rPr lang="en-US" sz="3200" b="1" dirty="0" smtClean="0">
                <a:solidFill>
                  <a:srgbClr val="7030A0"/>
                </a:solidFill>
                <a:latin typeface="华文隶书" pitchFamily="2" charset="-122"/>
                <a:ea typeface="华文隶书" pitchFamily="2" charset="-122"/>
              </a:rPr>
              <a:t>Photoshop</a:t>
            </a:r>
            <a:r>
              <a:rPr lang="zh-CN" altLang="en-US" sz="3200" b="1" dirty="0" smtClean="0">
                <a:solidFill>
                  <a:srgbClr val="7030A0"/>
                </a:solidFill>
                <a:latin typeface="华文隶书" pitchFamily="2" charset="-122"/>
                <a:ea typeface="华文隶书" pitchFamily="2" charset="-122"/>
              </a:rPr>
              <a:t>入门案例</a:t>
            </a:r>
            <a:endParaRPr lang="zh-CN" altLang="en-US" sz="3200" dirty="0">
              <a:solidFill>
                <a:srgbClr val="7030A0"/>
              </a:solidFill>
              <a:latin typeface="华文隶书" pitchFamily="2" charset="-122"/>
              <a:ea typeface="华文隶书" pitchFamily="2" charset="-122"/>
            </a:endParaRPr>
          </a:p>
        </p:txBody>
      </p:sp>
      <p:sp>
        <p:nvSpPr>
          <p:cNvPr id="4097" name="Rectangle 1"/>
          <p:cNvSpPr>
            <a:spLocks noChangeArrowheads="1"/>
          </p:cNvSpPr>
          <p:nvPr/>
        </p:nvSpPr>
        <p:spPr bwMode="auto">
          <a:xfrm>
            <a:off x="2714612" y="1071546"/>
            <a:ext cx="42862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914400" rtl="0" eaLnBrk="1" fontAlgn="base" latinLnBrk="0" hangingPunct="1">
              <a:lnSpc>
                <a:spcPct val="100000"/>
              </a:lnSpc>
              <a:spcBef>
                <a:spcPct val="0"/>
              </a:spcBef>
              <a:spcAft>
                <a:spcPct val="0"/>
              </a:spcAft>
              <a:buClrTx/>
              <a:buSzTx/>
              <a:tabLst/>
            </a:pPr>
            <a:r>
              <a:rPr kumimoji="0" lang="zh-CN" altLang="en-US" sz="2400" b="1" i="0" u="none" strike="noStrike" normalizeH="0" baseline="0"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一、</a:t>
            </a:r>
            <a:r>
              <a:rPr kumimoji="0" lang="zh-CN" sz="2400" b="1" i="0" u="none" strike="noStrike" normalizeH="0" baseline="0" dirty="0" smtClean="0">
                <a:ln w="11430"/>
                <a:solidFill>
                  <a:srgbClr val="FF0000"/>
                </a:solidFill>
                <a:effectLst>
                  <a:outerShdw blurRad="80000" dist="40000" dir="5040000" algn="tl">
                    <a:srgbClr val="000000">
                      <a:alpha val="30000"/>
                    </a:srgbClr>
                  </a:outerShdw>
                </a:effectLst>
                <a:latin typeface="Times New Roman" pitchFamily="18" charset="0"/>
                <a:ea typeface="宋体" pitchFamily="2" charset="-122"/>
                <a:cs typeface="Times New Roman" pitchFamily="18" charset="0"/>
              </a:rPr>
              <a:t>用选区工具修饰照片</a:t>
            </a:r>
            <a:endParaRPr kumimoji="0" lang="zh-CN" sz="2400" b="1" i="0" u="none" strike="noStrike" normalizeH="0" baseline="0" dirty="0" smtClean="0">
              <a:ln w="11430"/>
              <a:solidFill>
                <a:srgbClr val="FF0000"/>
              </a:solidFill>
              <a:effectLst>
                <a:outerShdw blurRad="80000" dist="40000" dir="5040000" algn="tl">
                  <a:srgbClr val="000000">
                    <a:alpha val="30000"/>
                  </a:srgbClr>
                </a:outerShdw>
              </a:effectLst>
              <a:latin typeface="Arial" pitchFamily="34" charset="0"/>
              <a:ea typeface="宋体" pitchFamily="2" charset="-122"/>
            </a:endParaRPr>
          </a:p>
        </p:txBody>
      </p:sp>
      <p:sp>
        <p:nvSpPr>
          <p:cNvPr id="4098" name="Rectangle 2"/>
          <p:cNvSpPr>
            <a:spLocks noChangeArrowheads="1"/>
          </p:cNvSpPr>
          <p:nvPr/>
        </p:nvSpPr>
        <p:spPr bwMode="auto">
          <a:xfrm>
            <a:off x="2285984" y="2357430"/>
            <a:ext cx="628654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选框工具有四种：</a:t>
            </a: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矩形选框工具</a:t>
            </a: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a:t>
            </a: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椭圆选框工具</a:t>
            </a: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a:t>
            </a: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单行选框工具</a:t>
            </a: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和</a:t>
            </a: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单列选框工具</a:t>
            </a: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。它们的功能十分相似，但也有各自不同的特长。</a:t>
            </a:r>
            <a:r>
              <a:rPr kumimoji="0" lang="zh-CN" altLang="en-US" sz="2000" b="0" i="0" u="none" strike="noStrike" cap="none" normalizeH="0" baseline="0" dirty="0" smtClean="0">
                <a:ln>
                  <a:noFill/>
                </a:ln>
                <a:solidFill>
                  <a:schemeClr val="tx1"/>
                </a:solidFill>
                <a:effectLst/>
                <a:latin typeface="华文中宋" pitchFamily="2" charset="-122"/>
                <a:ea typeface="华文中宋" pitchFamily="2" charset="-122"/>
              </a:rPr>
              <a:t> </a:t>
            </a:r>
          </a:p>
        </p:txBody>
      </p:sp>
      <p:sp>
        <p:nvSpPr>
          <p:cNvPr id="11" name="矩形 10"/>
          <p:cNvSpPr/>
          <p:nvPr/>
        </p:nvSpPr>
        <p:spPr>
          <a:xfrm>
            <a:off x="2500298" y="1785926"/>
            <a:ext cx="1467068" cy="400110"/>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r>
              <a:rPr lang="zh-CN" alt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中宋" pitchFamily="2" charset="-122"/>
                <a:ea typeface="华文中宋" pitchFamily="2" charset="-122"/>
                <a:cs typeface="宋体" pitchFamily="2" charset="-122"/>
              </a:rPr>
              <a:t>选框工具组</a:t>
            </a:r>
            <a:endParaRPr lang="zh-CN" alt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中宋" pitchFamily="2" charset="-122"/>
              <a:ea typeface="华文中宋" pitchFamily="2" charset="-122"/>
              <a:cs typeface="Times New Roman" pitchFamily="18" charset="0"/>
            </a:endParaRPr>
          </a:p>
        </p:txBody>
      </p:sp>
      <p:pic>
        <p:nvPicPr>
          <p:cNvPr id="10" name="图片 9" descr="选框工具图.jpg"/>
          <p:cNvPicPr>
            <a:picLocks noChangeAspect="1"/>
          </p:cNvPicPr>
          <p:nvPr/>
        </p:nvPicPr>
        <p:blipFill>
          <a:blip r:embed="rId3" cstate="print"/>
          <a:stretch>
            <a:fillRect/>
          </a:stretch>
        </p:blipFill>
        <p:spPr>
          <a:xfrm>
            <a:off x="3143240" y="3429000"/>
            <a:ext cx="2071702" cy="3136120"/>
          </a:xfrm>
          <a:prstGeom prst="rect">
            <a:avLst/>
          </a:prstGeom>
        </p:spPr>
      </p:pic>
      <p:pic>
        <p:nvPicPr>
          <p:cNvPr id="14" name="图片 13" descr="选框工具图2.jpg"/>
          <p:cNvPicPr>
            <a:picLocks noChangeAspect="1"/>
          </p:cNvPicPr>
          <p:nvPr/>
        </p:nvPicPr>
        <p:blipFill>
          <a:blip r:embed="rId4"/>
          <a:stretch>
            <a:fillRect/>
          </a:stretch>
        </p:blipFill>
        <p:spPr>
          <a:xfrm>
            <a:off x="6072198" y="4214818"/>
            <a:ext cx="1601782" cy="345065"/>
          </a:xfrm>
          <a:prstGeom prst="rect">
            <a:avLst/>
          </a:prstGeom>
        </p:spPr>
      </p:pic>
      <p:pic>
        <p:nvPicPr>
          <p:cNvPr id="15" name="图片 14" descr="选框工具图3.jpg"/>
          <p:cNvPicPr>
            <a:picLocks noChangeAspect="1"/>
          </p:cNvPicPr>
          <p:nvPr/>
        </p:nvPicPr>
        <p:blipFill>
          <a:blip r:embed="rId5"/>
          <a:stretch>
            <a:fillRect/>
          </a:stretch>
        </p:blipFill>
        <p:spPr>
          <a:xfrm rot="10800000" flipV="1">
            <a:off x="6072198" y="5500702"/>
            <a:ext cx="1604266" cy="34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72535 -0.02682 C -0.67986 -0.0259 -0.63524 -0.02497 -0.59115 -0.02081 C -0.56615 -0.01873 -0.54236 -0.01503 -0.51701 -0.01341 C -0.49392 -0.00647 -0.5217 -0.01364 -0.48889 -0.00856 C -0.48507 -0.00786 -0.48212 -0.00578 -0.47813 -0.00555 C -0.45747 -0.00393 -0.41458 -0.00254 -0.41458 -0.00208 C -0.3217 0.01064 -0.22066 0.00509 -0.12396 0.00509 " pathEditMode="relative" rAng="0" ptsTypes="ffffffA">
                                      <p:cBhvr>
                                        <p:cTn id="6" dur="1000" fill="hold"/>
                                        <p:tgtEl>
                                          <p:spTgt spid="8"/>
                                        </p:tgtEl>
                                        <p:attrNameLst>
                                          <p:attrName>ppt_x</p:attrName>
                                          <p:attrName>ppt_y</p:attrName>
                                        </p:attrNameLst>
                                      </p:cBhvr>
                                      <p:rCtr x="301" y="19"/>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097"/>
                                        </p:tgtEl>
                                        <p:attrNameLst>
                                          <p:attrName>style.visibility</p:attrName>
                                        </p:attrNameLst>
                                      </p:cBhvr>
                                      <p:to>
                                        <p:strVal val="visible"/>
                                      </p:to>
                                    </p:set>
                                    <p:anim calcmode="lin" valueType="num">
                                      <p:cBhvr additive="base">
                                        <p:cTn id="11" dur="500" fill="hold"/>
                                        <p:tgtEl>
                                          <p:spTgt spid="4097"/>
                                        </p:tgtEl>
                                        <p:attrNameLst>
                                          <p:attrName>ppt_x</p:attrName>
                                        </p:attrNameLst>
                                      </p:cBhvr>
                                      <p:tavLst>
                                        <p:tav tm="0">
                                          <p:val>
                                            <p:strVal val="1+#ppt_w/2"/>
                                          </p:val>
                                        </p:tav>
                                        <p:tav tm="100000">
                                          <p:val>
                                            <p:strVal val="#ppt_x"/>
                                          </p:val>
                                        </p:tav>
                                      </p:tavLst>
                                    </p:anim>
                                    <p:anim calcmode="lin" valueType="num">
                                      <p:cBhvr additive="base">
                                        <p:cTn id="12"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left)">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97" grpId="0"/>
      <p:bldP spid="409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714356"/>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22529" name="Rectangle 1"/>
          <p:cNvSpPr>
            <a:spLocks noChangeArrowheads="1"/>
          </p:cNvSpPr>
          <p:nvPr/>
        </p:nvSpPr>
        <p:spPr bwMode="auto">
          <a:xfrm>
            <a:off x="2285984" y="1071546"/>
            <a:ext cx="6072230" cy="1884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50000"/>
              </a:lnSpc>
              <a:spcBef>
                <a:spcPct val="0"/>
              </a:spcBef>
              <a:spcAft>
                <a:spcPct val="0"/>
              </a:spcAft>
              <a:buClrTx/>
              <a:buSzTx/>
              <a:buFontTx/>
              <a:buNone/>
              <a:tabLst/>
            </a:pPr>
            <a:r>
              <a:rPr kumimoji="0" lang="zh-CN"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套索工具也是一种经常用到的制作选区的工具，可以用来制作折线轮廓的选区或者徒手绘画不规则的选区轮廓。套索工具共有</a:t>
            </a: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3</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种，包括：套索工具、多边形套索工具、磁性套索工具。</a:t>
            </a:r>
            <a:endParaRPr kumimoji="0" lang="zh-CN" altLang="en-US" sz="20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6" name="矩形 5"/>
          <p:cNvSpPr/>
          <p:nvPr/>
        </p:nvSpPr>
        <p:spPr>
          <a:xfrm>
            <a:off x="2500298" y="428604"/>
            <a:ext cx="1467068" cy="400110"/>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r>
              <a:rPr lang="zh-CN" alt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宋体" pitchFamily="2" charset="-122"/>
                <a:cs typeface="宋体" pitchFamily="2" charset="-122"/>
              </a:rPr>
              <a:t>套索</a:t>
            </a:r>
            <a:r>
              <a:rPr lang="zh-CN" alt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中宋" pitchFamily="2" charset="-122"/>
                <a:ea typeface="华文中宋" pitchFamily="2" charset="-122"/>
                <a:cs typeface="宋体" pitchFamily="2" charset="-122"/>
              </a:rPr>
              <a:t>工具</a:t>
            </a:r>
            <a:r>
              <a:rPr lang="zh-CN" alt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宋体" pitchFamily="2" charset="-122"/>
                <a:cs typeface="宋体" pitchFamily="2" charset="-122"/>
              </a:rPr>
              <a:t>组</a:t>
            </a:r>
          </a:p>
        </p:txBody>
      </p:sp>
      <p:pic>
        <p:nvPicPr>
          <p:cNvPr id="5" name="图片 4" descr="套索工具图.jpg"/>
          <p:cNvPicPr>
            <a:picLocks noChangeAspect="1"/>
          </p:cNvPicPr>
          <p:nvPr/>
        </p:nvPicPr>
        <p:blipFill>
          <a:blip r:embed="rId2" cstate="print"/>
          <a:stretch>
            <a:fillRect/>
          </a:stretch>
        </p:blipFill>
        <p:spPr>
          <a:xfrm>
            <a:off x="3071802" y="3929066"/>
            <a:ext cx="1074127" cy="1500198"/>
          </a:xfrm>
          <a:prstGeom prst="rect">
            <a:avLst/>
          </a:prstGeom>
        </p:spPr>
      </p:pic>
      <p:pic>
        <p:nvPicPr>
          <p:cNvPr id="8" name="图片 7" descr="套索工具图2.jpg"/>
          <p:cNvPicPr>
            <a:picLocks noChangeAspect="1"/>
          </p:cNvPicPr>
          <p:nvPr/>
        </p:nvPicPr>
        <p:blipFill>
          <a:blip r:embed="rId3" cstate="print"/>
          <a:stretch>
            <a:fillRect/>
          </a:stretch>
        </p:blipFill>
        <p:spPr>
          <a:xfrm>
            <a:off x="5214942" y="3643314"/>
            <a:ext cx="2140647" cy="223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29"/>
                                        </p:tgtEl>
                                        <p:attrNameLst>
                                          <p:attrName>style.visibility</p:attrName>
                                        </p:attrNameLst>
                                      </p:cBhvr>
                                      <p:to>
                                        <p:strVal val="visible"/>
                                      </p:to>
                                    </p:set>
                                    <p:anim calcmode="lin" valueType="num">
                                      <p:cBhvr additive="base">
                                        <p:cTn id="13" dur="500" fill="hold"/>
                                        <p:tgtEl>
                                          <p:spTgt spid="22529"/>
                                        </p:tgtEl>
                                        <p:attrNameLst>
                                          <p:attrName>ppt_x</p:attrName>
                                        </p:attrNameLst>
                                      </p:cBhvr>
                                      <p:tavLst>
                                        <p:tav tm="0">
                                          <p:val>
                                            <p:strVal val="#ppt_x"/>
                                          </p:val>
                                        </p:tav>
                                        <p:tav tm="100000">
                                          <p:val>
                                            <p:strVal val="#ppt_x"/>
                                          </p:val>
                                        </p:tav>
                                      </p:tavLst>
                                    </p:anim>
                                    <p:anim calcmode="lin" valueType="num">
                                      <p:cBhvr additive="base">
                                        <p:cTn id="14" dur="500" fill="hold"/>
                                        <p:tgtEl>
                                          <p:spTgt spid="225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outHorizontal)">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714356"/>
            <a:ext cx="677108" cy="2727670"/>
          </a:xfrm>
          <a:prstGeom prst="rect">
            <a:avLst/>
          </a:prstGeom>
          <a:noFill/>
        </p:spPr>
        <p:txBody>
          <a:bodyPr vert="eaVert"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华文行楷" pitchFamily="2" charset="-122"/>
                <a:ea typeface="华文行楷" pitchFamily="2" charset="-122"/>
              </a:rPr>
              <a:t>玩转数码照片</a:t>
            </a:r>
            <a:endParaRPr lang="zh-CN" altLang="en-US" sz="3200" b="1" dirty="0">
              <a:solidFill>
                <a:schemeClr val="bg1"/>
              </a:solidFill>
              <a:effectLst>
                <a:outerShdw blurRad="38100" dist="38100" dir="2700000" algn="tl">
                  <a:srgbClr val="000000">
                    <a:alpha val="43137"/>
                  </a:srgbClr>
                </a:outerShdw>
              </a:effectLst>
              <a:latin typeface="华文行楷" pitchFamily="2" charset="-122"/>
              <a:ea typeface="华文行楷" pitchFamily="2" charset="-122"/>
            </a:endParaRPr>
          </a:p>
        </p:txBody>
      </p:sp>
      <p:sp>
        <p:nvSpPr>
          <p:cNvPr id="21505" name="Rectangle 1"/>
          <p:cNvSpPr>
            <a:spLocks noChangeArrowheads="1"/>
          </p:cNvSpPr>
          <p:nvPr/>
        </p:nvSpPr>
        <p:spPr bwMode="auto">
          <a:xfrm>
            <a:off x="2071670" y="1000108"/>
            <a:ext cx="685804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zh-CN"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魔棒工具是</a:t>
            </a: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Photoshop</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宋体" pitchFamily="2" charset="-122"/>
              </a:rPr>
              <a:t>中一个有趣的工具，它可以帮助大家方便的制作一些轮廓复杂的选区，这为我们了节省大量的精力。该工具可以把图像中连续或者不连续的颜色相近的区域作为选区的范围，以选择颜色相同或相近的色块。魔棒工具使用起来很简单，只要用鼠标在图像中点击一下即可完成操作。</a:t>
            </a:r>
            <a:endPar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CS4</a:t>
            </a:r>
            <a:r>
              <a:rPr kumimoji="0" lang="zh-CN" altLang="en-US" sz="20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在工具箱中多出一个快速选择工具，和魔棒工具放在一组，由于它的有些方面比魔棒工具更加直观和准确，还可以对边缘进行更仔细的调节，因此一般都显示在表面。</a:t>
            </a:r>
            <a:r>
              <a:rPr kumimoji="0" lang="zh-CN" altLang="en-US" sz="2000" b="0" i="0" u="none" strike="noStrike" cap="none" normalizeH="0" baseline="0" dirty="0" smtClean="0">
                <a:ln>
                  <a:noFill/>
                </a:ln>
                <a:solidFill>
                  <a:schemeClr val="tx1"/>
                </a:solidFill>
                <a:effectLst/>
                <a:latin typeface="华文中宋" pitchFamily="2" charset="-122"/>
                <a:ea typeface="华文中宋" pitchFamily="2" charset="-122"/>
              </a:rPr>
              <a:t> </a:t>
            </a:r>
          </a:p>
        </p:txBody>
      </p:sp>
      <p:sp>
        <p:nvSpPr>
          <p:cNvPr id="4" name="矩形 3"/>
          <p:cNvSpPr/>
          <p:nvPr/>
        </p:nvSpPr>
        <p:spPr>
          <a:xfrm>
            <a:off x="2357422" y="500042"/>
            <a:ext cx="1475084" cy="400110"/>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r>
              <a:rPr lang="zh-CN" alt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中宋" pitchFamily="2" charset="-122"/>
                <a:ea typeface="华文中宋" pitchFamily="2" charset="-122"/>
                <a:cs typeface="宋体" pitchFamily="2" charset="-122"/>
              </a:rPr>
              <a:t>魔棒工具组</a:t>
            </a:r>
          </a:p>
        </p:txBody>
      </p:sp>
      <p:pic>
        <p:nvPicPr>
          <p:cNvPr id="5" name="图片 4" descr="花和蝴蝶.jpg"/>
          <p:cNvPicPr>
            <a:picLocks noChangeAspect="1"/>
          </p:cNvPicPr>
          <p:nvPr/>
        </p:nvPicPr>
        <p:blipFill>
          <a:blip r:embed="rId2" cstate="print"/>
          <a:stretch>
            <a:fillRect/>
          </a:stretch>
        </p:blipFill>
        <p:spPr>
          <a:xfrm>
            <a:off x="2500298" y="4357694"/>
            <a:ext cx="2953580" cy="2085966"/>
          </a:xfrm>
          <a:prstGeom prst="rect">
            <a:avLst/>
          </a:prstGeom>
        </p:spPr>
      </p:pic>
      <p:pic>
        <p:nvPicPr>
          <p:cNvPr id="6" name="图片 5" descr="快速选择工具图.jpg"/>
          <p:cNvPicPr>
            <a:picLocks noChangeAspect="1"/>
          </p:cNvPicPr>
          <p:nvPr/>
        </p:nvPicPr>
        <p:blipFill>
          <a:blip r:embed="rId3"/>
          <a:stretch>
            <a:fillRect/>
          </a:stretch>
        </p:blipFill>
        <p:spPr>
          <a:xfrm>
            <a:off x="5929322" y="4357694"/>
            <a:ext cx="2725713" cy="2033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5">
                                            <p:txEl>
                                              <p:pRg st="0" end="0"/>
                                            </p:txEl>
                                          </p:spTgt>
                                        </p:tgtEl>
                                        <p:attrNameLst>
                                          <p:attrName>style.visibility</p:attrName>
                                        </p:attrNameLst>
                                      </p:cBhvr>
                                      <p:to>
                                        <p:strVal val="visible"/>
                                      </p:to>
                                    </p:set>
                                    <p:anim calcmode="lin" valueType="num">
                                      <p:cBhvr additive="base">
                                        <p:cTn id="13" dur="500" fill="hold"/>
                                        <p:tgtEl>
                                          <p:spTgt spid="2150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505">
                                            <p:txEl>
                                              <p:pRg st="1" end="1"/>
                                            </p:txEl>
                                          </p:spTgt>
                                        </p:tgtEl>
                                        <p:attrNameLst>
                                          <p:attrName>style.visibility</p:attrName>
                                        </p:attrNameLst>
                                      </p:cBhvr>
                                      <p:to>
                                        <p:strVal val="visible"/>
                                      </p:to>
                                    </p:set>
                                    <p:anim calcmode="lin" valueType="num">
                                      <p:cBhvr additive="base">
                                        <p:cTn id="24" dur="500" fill="hold"/>
                                        <p:tgtEl>
                                          <p:spTgt spid="2150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out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4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140</Template>
  <TotalTime>687</TotalTime>
  <Words>2789</Words>
  <Application>Microsoft Office PowerPoint</Application>
  <PresentationFormat>全屏显示(4:3)</PresentationFormat>
  <Paragraphs>143</Paragraphs>
  <Slides>29</Slides>
  <Notes>0</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140</vt:lpstr>
      <vt:lpstr>用Photoshop玩转          数码照片    </vt:lpstr>
      <vt:lpstr>图像处理的基本概念</vt:lpstr>
      <vt:lpstr>图像处理的基本概念</vt:lpstr>
      <vt:lpstr>图像处理的基本概念</vt:lpstr>
      <vt:lpstr>图像处理的基本概念</vt:lpstr>
      <vt:lpstr>图像处理的基本概念</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Company>微软用户</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微软中国</dc:creator>
  <cp:lastModifiedBy>Quan</cp:lastModifiedBy>
  <cp:revision>72</cp:revision>
  <dcterms:created xsi:type="dcterms:W3CDTF">2011-05-27T01:44:35Z</dcterms:created>
  <dcterms:modified xsi:type="dcterms:W3CDTF">2013-04-26T07:02:45Z</dcterms:modified>
</cp:coreProperties>
</file>