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304" r:id="rId4"/>
    <p:sldId id="299" r:id="rId5"/>
    <p:sldId id="297" r:id="rId6"/>
    <p:sldId id="301" r:id="rId7"/>
    <p:sldId id="298" r:id="rId8"/>
    <p:sldId id="302" r:id="rId9"/>
    <p:sldId id="303" r:id="rId10"/>
    <p:sldId id="280" r:id="rId11"/>
    <p:sldId id="259" r:id="rId12"/>
    <p:sldId id="287" r:id="rId13"/>
    <p:sldId id="288" r:id="rId14"/>
    <p:sldId id="289" r:id="rId15"/>
    <p:sldId id="290" r:id="rId16"/>
    <p:sldId id="291" r:id="rId17"/>
    <p:sldId id="276" r:id="rId18"/>
    <p:sldId id="283" r:id="rId19"/>
    <p:sldId id="265" r:id="rId20"/>
    <p:sldId id="278" r:id="rId21"/>
    <p:sldId id="272" r:id="rId22"/>
    <p:sldId id="292" r:id="rId23"/>
    <p:sldId id="293" r:id="rId24"/>
    <p:sldId id="295" r:id="rId25"/>
    <p:sldId id="296" r:id="rId26"/>
    <p:sldId id="277" r:id="rId27"/>
    <p:sldId id="294" r:id="rId28"/>
    <p:sldId id="261" r:id="rId29"/>
    <p:sldId id="305" r:id="rId30"/>
    <p:sldId id="285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384" autoAdjust="0"/>
  </p:normalViewPr>
  <p:slideViewPr>
    <p:cSldViewPr>
      <p:cViewPr varScale="1">
        <p:scale>
          <a:sx n="77" d="100"/>
          <a:sy n="77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7F7DF774-AC2A-4BE0-8D5A-7E02366465A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AA229BE8-833F-4832-9CCC-BA7A1896D8CD}" type="datetimeFigureOut">
              <a:rPr lang="zh-CN" altLang="en-US"/>
              <a:pPr>
                <a:defRPr/>
              </a:pPr>
              <a:t>2013-6-24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E9795AB3-582D-4E85-9565-1D286D249B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2013</a:t>
            </a:r>
            <a:r>
              <a:rPr lang="zh-CN" altLang="en-US" smtClean="0"/>
              <a:t>年统计时间为</a:t>
            </a:r>
            <a:r>
              <a:rPr lang="en-US" altLang="zh-CN" smtClean="0"/>
              <a:t>20130101-20130617</a:t>
            </a:r>
            <a:endParaRPr lang="zh-CN" altLang="en-US" smtClean="0"/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CC035CB-E34F-4720-B808-CC64D084157C}" type="slidenum">
              <a:rPr lang="zh-CN" altLang="en-US"/>
              <a:pPr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上：南昌大学图书馆现场；下：九江学院图书馆现场</a:t>
            </a:r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B0D1D88-5125-42EA-BC9B-E8C600A3E517}" type="slidenum">
              <a:rPr lang="zh-CN" altLang="en-US"/>
              <a:pPr>
                <a:defRPr/>
              </a:pPr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稳步发展</a:t>
            </a:r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C2A3B23-F3F3-4475-8416-511BFD2694F3}" type="slidenum">
              <a:rPr lang="zh-CN" altLang="en-US"/>
              <a:pPr>
                <a:defRPr/>
              </a:pPr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2009</a:t>
            </a:r>
            <a:r>
              <a:rPr lang="zh-CN" altLang="en-US" smtClean="0"/>
              <a:t>年效果显著</a:t>
            </a:r>
          </a:p>
        </p:txBody>
      </p:sp>
      <p:sp>
        <p:nvSpPr>
          <p:cNvPr id="4096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44A4C94-FF84-4791-95AF-F589A5009F57}" type="slidenum">
              <a:rPr lang="zh-CN" altLang="en-US"/>
              <a:pPr>
                <a:defRPr/>
              </a:pPr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B9FB878-D50D-494E-8705-32CD769DAF90}" type="slidenum">
              <a:rPr lang="zh-CN" altLang="en-US"/>
              <a:pPr>
                <a:defRPr/>
              </a:pPr>
              <a:t>30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1"/>
          <p:cNvSpPr>
            <a:spLocks/>
          </p:cNvSpPr>
          <p:nvPr/>
        </p:nvSpPr>
        <p:spPr bwMode="ltGray">
          <a:xfrm>
            <a:off x="-6350" y="-76200"/>
            <a:ext cx="9188450" cy="2001838"/>
          </a:xfrm>
          <a:custGeom>
            <a:avLst/>
            <a:gdLst>
              <a:gd name="T0" fmla="*/ 14 w 5788"/>
              <a:gd name="T1" fmla="*/ 14 h 1261"/>
              <a:gd name="T2" fmla="*/ 7 w 5788"/>
              <a:gd name="T3" fmla="*/ 1254 h 1261"/>
              <a:gd name="T4" fmla="*/ 3091 w 5788"/>
              <a:gd name="T5" fmla="*/ 421 h 1261"/>
              <a:gd name="T6" fmla="*/ 5774 w 5788"/>
              <a:gd name="T7" fmla="*/ 841 h 1261"/>
              <a:gd name="T8" fmla="*/ 5774 w 5788"/>
              <a:gd name="T9" fmla="*/ 14 h 1261"/>
              <a:gd name="T10" fmla="*/ 14 w 5788"/>
              <a:gd name="T11" fmla="*/ 14 h 1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88" h="1261">
                <a:moveTo>
                  <a:pt x="14" y="14"/>
                </a:moveTo>
                <a:cubicBezTo>
                  <a:pt x="28" y="0"/>
                  <a:pt x="7" y="1261"/>
                  <a:pt x="7" y="1254"/>
                </a:cubicBezTo>
                <a:cubicBezTo>
                  <a:pt x="7" y="1247"/>
                  <a:pt x="1254" y="488"/>
                  <a:pt x="3091" y="421"/>
                </a:cubicBezTo>
                <a:cubicBezTo>
                  <a:pt x="4928" y="354"/>
                  <a:pt x="5760" y="780"/>
                  <a:pt x="5774" y="841"/>
                </a:cubicBezTo>
                <a:cubicBezTo>
                  <a:pt x="5788" y="902"/>
                  <a:pt x="5784" y="24"/>
                  <a:pt x="5774" y="14"/>
                </a:cubicBezTo>
                <a:cubicBezTo>
                  <a:pt x="5772" y="16"/>
                  <a:pt x="0" y="28"/>
                  <a:pt x="14" y="1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gray">
          <a:xfrm>
            <a:off x="304800" y="258763"/>
            <a:ext cx="160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04800" y="4191000"/>
            <a:ext cx="5257800" cy="1295400"/>
          </a:xfrm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9120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hlink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228600" y="6553200"/>
            <a:ext cx="2133600" cy="168275"/>
          </a:xfrm>
        </p:spPr>
        <p:txBody>
          <a:bodyPr/>
          <a:lstStyle>
            <a:lvl1pPr>
              <a:defRPr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gray">
          <a:xfrm>
            <a:off x="3733800" y="6556375"/>
            <a:ext cx="2297113" cy="209550"/>
          </a:xfrm>
        </p:spPr>
        <p:txBody>
          <a:bodyPr/>
          <a:lstStyle>
            <a:lvl1pPr algn="ctr">
              <a:defRPr sz="14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6553200" y="6553200"/>
            <a:ext cx="2133600" cy="219075"/>
          </a:xfrm>
        </p:spPr>
        <p:txBody>
          <a:bodyPr/>
          <a:lstStyle>
            <a:lvl1pPr algn="r">
              <a:defRPr>
                <a:effectLst/>
                <a:latin typeface="Arial" charset="0"/>
              </a:defRPr>
            </a:lvl1pPr>
          </a:lstStyle>
          <a:p>
            <a:pPr>
              <a:defRPr/>
            </a:pPr>
            <a:fld id="{A1CA766F-0176-40B2-B4A1-2B5A3C5E66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C4DE5-E9E8-4CE9-8B9D-D800092CF5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057400" cy="6096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6019800" cy="6096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9402D-A7F0-44B8-9882-644341FB02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33400" y="1447800"/>
            <a:ext cx="8191500" cy="48768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95E4A-C3AE-4C42-ADB3-F27A8BE3E55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23850" y="1628775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0425" y="1628775"/>
            <a:ext cx="4194175" cy="44989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88125" y="6381750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1A525-F00B-4DF1-A06B-F0C743CB15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3906A-F632-4BCE-91A3-0207B42CE5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1955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05350" y="1447800"/>
            <a:ext cx="401955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5EB4-EE20-4794-AD23-5EB86164FD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D3F43-49F9-4A77-B86E-A9A7412F47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84447-330E-4D96-A0DD-2CD099B111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99E04-350D-4095-A3D5-C1F959A970A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E4B0-2064-4FA2-A5B4-EA2B16EEF5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61444-4E7E-4DBA-9058-3947712467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447800"/>
            <a:ext cx="81915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6096000" y="6477000"/>
            <a:ext cx="28194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charset="-122"/>
              </a:defRPr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5200" y="6477000"/>
            <a:ext cx="1828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charset="-122"/>
              </a:defRPr>
            </a:lvl1pPr>
          </a:lstStyle>
          <a:p>
            <a:pPr>
              <a:defRPr/>
            </a:pPr>
            <a:fld id="{54CD0594-9F2C-4B38-B766-2B89707DC5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invGray">
          <a:xfrm>
            <a:off x="533400" y="2286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228600" y="6477000"/>
            <a:ext cx="26352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1117" name="Line 93"/>
          <p:cNvSpPr>
            <a:spLocks noChangeShapeType="1"/>
          </p:cNvSpPr>
          <p:nvPr/>
        </p:nvSpPr>
        <p:spPr bwMode="auto">
          <a:xfrm>
            <a:off x="304800" y="650875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4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___1.xls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933825"/>
            <a:ext cx="5257800" cy="17272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altLang="zh-CN" sz="2400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en-US" altLang="zh-CN" sz="2400" dirty="0" smtClean="0">
                <a:latin typeface="宋体" pitchFamily="2" charset="-122"/>
                <a:ea typeface="宋体" pitchFamily="2" charset="-122"/>
              </a:rPr>
            </a:b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武汉大学图书馆</a:t>
            </a:r>
            <a:r>
              <a:rPr lang="en-US" altLang="zh-CN" sz="2400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en-US" altLang="zh-CN" sz="2400" dirty="0" smtClean="0">
                <a:latin typeface="宋体" pitchFamily="2" charset="-122"/>
                <a:ea typeface="宋体" pitchFamily="2" charset="-122"/>
              </a:rPr>
            </a:br>
            <a:r>
              <a:rPr lang="en-US" altLang="zh-CN" sz="2400" dirty="0" smtClean="0">
                <a:latin typeface="宋体" pitchFamily="2" charset="-122"/>
                <a:ea typeface="宋体" pitchFamily="2" charset="-122"/>
              </a:rPr>
              <a:t>2013-6-21</a:t>
            </a:r>
            <a:endParaRPr lang="en-US" altLang="zh-CN" sz="240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899592" y="1700808"/>
            <a:ext cx="7562850" cy="1508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Verdana" pitchFamily="34" charset="0"/>
              </a:rPr>
              <a:t>凝心聚力创佳绩 继往开来谱新篇</a:t>
            </a:r>
            <a:endParaRPr lang="en-US" altLang="zh-CN" sz="4000" b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Verdana" pitchFamily="34" charset="0"/>
              </a:rPr>
              <a:t>         ——CASHL</a:t>
            </a:r>
            <a:r>
              <a:rPr lang="zh-CN" altLang="en-US" sz="3200" b="1" dirty="0">
                <a:solidFill>
                  <a:schemeClr val="bg1"/>
                </a:solidFill>
                <a:latin typeface="Verdana" pitchFamily="34" charset="0"/>
              </a:rPr>
              <a:t>华中区域工作报告</a:t>
            </a:r>
            <a:endParaRPr lang="en-US" altLang="zh-CN" sz="3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386229" y="357166"/>
            <a:ext cx="1614003" cy="360000"/>
            <a:chOff x="432001" y="324000"/>
            <a:chExt cx="2049784" cy="457200"/>
          </a:xfrm>
          <a:noFill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22531" name="Picture 3" descr="C:\Documents and Settings\Administrator\Application Data\Tencent\Users\47987964\QQ\WinTemp\RichOle\]35HH{}TC)6W{}]CV%RTE~P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4000" y="324000"/>
              <a:ext cx="1617785" cy="457200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pic>
          <p:nvPicPr>
            <p:cNvPr id="22529" name="Picture 1" descr="C:\Documents and Settings\Administrator\Application Data\Tencent\Users\47987964\QQ\WinTemp\RichOle\MPPFFPNSR]I][MN6BO89I]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001" y="324000"/>
              <a:ext cx="551145" cy="457200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 </a:t>
            </a:r>
            <a:r>
              <a:rPr lang="en-US" altLang="zh-CN" sz="2800" dirty="0" smtClean="0">
                <a:ea typeface="宋体" charset="-122"/>
              </a:rPr>
              <a:t>CASHL</a:t>
            </a:r>
            <a:r>
              <a:rPr lang="zh-CN" altLang="en-US" sz="2800" dirty="0" smtClean="0">
                <a:ea typeface="宋体" charset="-122"/>
              </a:rPr>
              <a:t>华中区域宣传推广情况</a:t>
            </a:r>
            <a:endParaRPr lang="en-US" altLang="zh-CN" sz="2000" dirty="0" smtClean="0">
              <a:ea typeface="宋体" charset="-122"/>
            </a:endParaRPr>
          </a:p>
        </p:txBody>
      </p:sp>
      <p:sp>
        <p:nvSpPr>
          <p:cNvPr id="74756" name="Freeform 4"/>
          <p:cNvSpPr>
            <a:spLocks noEditPoints="1"/>
          </p:cNvSpPr>
          <p:nvPr/>
        </p:nvSpPr>
        <p:spPr bwMode="gray">
          <a:xfrm rot="20241944">
            <a:off x="942975" y="2166938"/>
            <a:ext cx="6754813" cy="4195762"/>
          </a:xfrm>
          <a:custGeom>
            <a:avLst/>
            <a:gdLst>
              <a:gd name="T0" fmla="*/ 1692 w 4040"/>
              <a:gd name="T1" fmla="*/ 12 h 1888"/>
              <a:gd name="T2" fmla="*/ 1234 w 4040"/>
              <a:gd name="T3" fmla="*/ 74 h 1888"/>
              <a:gd name="T4" fmla="*/ 828 w 4040"/>
              <a:gd name="T5" fmla="*/ 182 h 1888"/>
              <a:gd name="T6" fmla="*/ 486 w 4040"/>
              <a:gd name="T7" fmla="*/ 330 h 1888"/>
              <a:gd name="T8" fmla="*/ 226 w 4040"/>
              <a:gd name="T9" fmla="*/ 510 h 1888"/>
              <a:gd name="T10" fmla="*/ 58 w 4040"/>
              <a:gd name="T11" fmla="*/ 718 h 1888"/>
              <a:gd name="T12" fmla="*/ 0 w 4040"/>
              <a:gd name="T13" fmla="*/ 944 h 1888"/>
              <a:gd name="T14" fmla="*/ 58 w 4040"/>
              <a:gd name="T15" fmla="*/ 1170 h 1888"/>
              <a:gd name="T16" fmla="*/ 226 w 4040"/>
              <a:gd name="T17" fmla="*/ 1378 h 1888"/>
              <a:gd name="T18" fmla="*/ 486 w 4040"/>
              <a:gd name="T19" fmla="*/ 1558 h 1888"/>
              <a:gd name="T20" fmla="*/ 828 w 4040"/>
              <a:gd name="T21" fmla="*/ 1706 h 1888"/>
              <a:gd name="T22" fmla="*/ 1234 w 4040"/>
              <a:gd name="T23" fmla="*/ 1814 h 1888"/>
              <a:gd name="T24" fmla="*/ 1692 w 4040"/>
              <a:gd name="T25" fmla="*/ 1876 h 1888"/>
              <a:gd name="T26" fmla="*/ 2186 w 4040"/>
              <a:gd name="T27" fmla="*/ 1884 h 1888"/>
              <a:gd name="T28" fmla="*/ 2658 w 4040"/>
              <a:gd name="T29" fmla="*/ 1840 h 1888"/>
              <a:gd name="T30" fmla="*/ 3084 w 4040"/>
              <a:gd name="T31" fmla="*/ 1746 h 1888"/>
              <a:gd name="T32" fmla="*/ 3448 w 4040"/>
              <a:gd name="T33" fmla="*/ 1612 h 1888"/>
              <a:gd name="T34" fmla="*/ 3738 w 4040"/>
              <a:gd name="T35" fmla="*/ 1442 h 1888"/>
              <a:gd name="T36" fmla="*/ 3938 w 4040"/>
              <a:gd name="T37" fmla="*/ 1242 h 1888"/>
              <a:gd name="T38" fmla="*/ 4034 w 4040"/>
              <a:gd name="T39" fmla="*/ 1022 h 1888"/>
              <a:gd name="T40" fmla="*/ 4014 w 4040"/>
              <a:gd name="T41" fmla="*/ 790 h 1888"/>
              <a:gd name="T42" fmla="*/ 3882 w 4040"/>
              <a:gd name="T43" fmla="*/ 576 h 1888"/>
              <a:gd name="T44" fmla="*/ 3650 w 4040"/>
              <a:gd name="T45" fmla="*/ 386 h 1888"/>
              <a:gd name="T46" fmla="*/ 3334 w 4040"/>
              <a:gd name="T47" fmla="*/ 228 h 1888"/>
              <a:gd name="T48" fmla="*/ 2948 w 4040"/>
              <a:gd name="T49" fmla="*/ 106 h 1888"/>
              <a:gd name="T50" fmla="*/ 2506 w 4040"/>
              <a:gd name="T51" fmla="*/ 28 h 1888"/>
              <a:gd name="T52" fmla="*/ 2020 w 4040"/>
              <a:gd name="T53" fmla="*/ 0 h 1888"/>
              <a:gd name="T54" fmla="*/ 1606 w 4040"/>
              <a:gd name="T55" fmla="*/ 1736 h 1888"/>
              <a:gd name="T56" fmla="*/ 1164 w 4040"/>
              <a:gd name="T57" fmla="*/ 1678 h 1888"/>
              <a:gd name="T58" fmla="*/ 776 w 4040"/>
              <a:gd name="T59" fmla="*/ 1576 h 1888"/>
              <a:gd name="T60" fmla="*/ 458 w 4040"/>
              <a:gd name="T61" fmla="*/ 1436 h 1888"/>
              <a:gd name="T62" fmla="*/ 224 w 4040"/>
              <a:gd name="T63" fmla="*/ 1266 h 1888"/>
              <a:gd name="T64" fmla="*/ 88 w 4040"/>
              <a:gd name="T65" fmla="*/ 1074 h 1888"/>
              <a:gd name="T66" fmla="*/ 68 w 4040"/>
              <a:gd name="T67" fmla="*/ 864 h 1888"/>
              <a:gd name="T68" fmla="*/ 166 w 4040"/>
              <a:gd name="T69" fmla="*/ 664 h 1888"/>
              <a:gd name="T70" fmla="*/ 370 w 4040"/>
              <a:gd name="T71" fmla="*/ 486 h 1888"/>
              <a:gd name="T72" fmla="*/ 662 w 4040"/>
              <a:gd name="T73" fmla="*/ 336 h 1888"/>
              <a:gd name="T74" fmla="*/ 1028 w 4040"/>
              <a:gd name="T75" fmla="*/ 222 h 1888"/>
              <a:gd name="T76" fmla="*/ 1454 w 4040"/>
              <a:gd name="T77" fmla="*/ 148 h 1888"/>
              <a:gd name="T78" fmla="*/ 1922 w 4040"/>
              <a:gd name="T79" fmla="*/ 120 h 1888"/>
              <a:gd name="T80" fmla="*/ 2392 w 4040"/>
              <a:gd name="T81" fmla="*/ 148 h 1888"/>
              <a:gd name="T82" fmla="*/ 2818 w 4040"/>
              <a:gd name="T83" fmla="*/ 222 h 1888"/>
              <a:gd name="T84" fmla="*/ 3184 w 4040"/>
              <a:gd name="T85" fmla="*/ 336 h 1888"/>
              <a:gd name="T86" fmla="*/ 3476 w 4040"/>
              <a:gd name="T87" fmla="*/ 486 h 1888"/>
              <a:gd name="T88" fmla="*/ 3680 w 4040"/>
              <a:gd name="T89" fmla="*/ 664 h 1888"/>
              <a:gd name="T90" fmla="*/ 3778 w 4040"/>
              <a:gd name="T91" fmla="*/ 864 h 1888"/>
              <a:gd name="T92" fmla="*/ 3758 w 4040"/>
              <a:gd name="T93" fmla="*/ 1074 h 1888"/>
              <a:gd name="T94" fmla="*/ 3622 w 4040"/>
              <a:gd name="T95" fmla="*/ 1266 h 1888"/>
              <a:gd name="T96" fmla="*/ 3388 w 4040"/>
              <a:gd name="T97" fmla="*/ 1436 h 1888"/>
              <a:gd name="T98" fmla="*/ 3070 w 4040"/>
              <a:gd name="T99" fmla="*/ 1576 h 1888"/>
              <a:gd name="T100" fmla="*/ 2682 w 4040"/>
              <a:gd name="T101" fmla="*/ 1678 h 1888"/>
              <a:gd name="T102" fmla="*/ 2240 w 4040"/>
              <a:gd name="T103" fmla="*/ 1736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30196"/>
                  <a:invGamma/>
                  <a:alpha val="3600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grpSp>
        <p:nvGrpSpPr>
          <p:cNvPr id="27651" name="组合 41"/>
          <p:cNvGrpSpPr>
            <a:grpSpLocks/>
          </p:cNvGrpSpPr>
          <p:nvPr/>
        </p:nvGrpSpPr>
        <p:grpSpPr bwMode="auto">
          <a:xfrm>
            <a:off x="611188" y="955675"/>
            <a:ext cx="7848600" cy="5616575"/>
            <a:chOff x="611560" y="872856"/>
            <a:chExt cx="7848872" cy="5616344"/>
          </a:xfrm>
        </p:grpSpPr>
        <p:grpSp>
          <p:nvGrpSpPr>
            <p:cNvPr id="27652" name="组合 27"/>
            <p:cNvGrpSpPr>
              <a:grpSpLocks/>
            </p:cNvGrpSpPr>
            <p:nvPr/>
          </p:nvGrpSpPr>
          <p:grpSpPr bwMode="auto">
            <a:xfrm>
              <a:off x="611560" y="3321128"/>
              <a:ext cx="1764000" cy="1260000"/>
              <a:chOff x="1585913" y="3375025"/>
              <a:chExt cx="1538287" cy="1101725"/>
            </a:xfrm>
          </p:grpSpPr>
          <p:sp>
            <p:nvSpPr>
              <p:cNvPr id="27678" name="Oval 9"/>
              <p:cNvSpPr>
                <a:spLocks noChangeArrowheads="1"/>
              </p:cNvSpPr>
              <p:nvPr/>
            </p:nvSpPr>
            <p:spPr bwMode="gray">
              <a:xfrm rot="-1543677">
                <a:off x="2057400" y="4114800"/>
                <a:ext cx="1066800" cy="304800"/>
              </a:xfrm>
              <a:prstGeom prst="ellipse">
                <a:avLst/>
              </a:prstGeom>
              <a:gradFill rotWithShape="1">
                <a:gsLst>
                  <a:gs pos="0">
                    <a:srgbClr val="5F5F5F"/>
                  </a:gs>
                  <a:gs pos="100000">
                    <a:srgbClr val="84A5C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63" name="Oval 11"/>
              <p:cNvSpPr>
                <a:spLocks noChangeArrowheads="1"/>
              </p:cNvSpPr>
              <p:nvPr/>
            </p:nvSpPr>
            <p:spPr bwMode="gray">
              <a:xfrm>
                <a:off x="1585913" y="3374633"/>
                <a:ext cx="1140761" cy="1102095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31373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zh-CN">
                  <a:ea typeface="+mn-ea"/>
                </a:endParaRPr>
              </a:p>
            </p:txBody>
          </p:sp>
          <p:sp>
            <p:nvSpPr>
              <p:cNvPr id="27680" name="Text Box 15"/>
              <p:cNvSpPr txBox="1">
                <a:spLocks noChangeArrowheads="1"/>
              </p:cNvSpPr>
              <p:nvPr/>
            </p:nvSpPr>
            <p:spPr bwMode="gray">
              <a:xfrm>
                <a:off x="1711501" y="3594275"/>
                <a:ext cx="909636" cy="618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1000" b="1">
                    <a:solidFill>
                      <a:schemeClr val="bg1"/>
                    </a:solidFill>
                    <a:latin typeface="宋体" charset="-122"/>
                  </a:rPr>
                  <a:t>2007</a:t>
                </a:r>
                <a:r>
                  <a:rPr lang="zh-CN" altLang="en-US" sz="1000" b="1">
                    <a:solidFill>
                      <a:schemeClr val="bg1"/>
                    </a:solidFill>
                    <a:latin typeface="宋体" charset="-122"/>
                  </a:rPr>
                  <a:t>年</a:t>
                </a:r>
                <a:endParaRPr lang="en-US" altLang="zh-CN" sz="1000" b="1">
                  <a:solidFill>
                    <a:schemeClr val="bg1"/>
                  </a:solidFill>
                  <a:latin typeface="宋体" charset="-122"/>
                </a:endParaRPr>
              </a:p>
              <a:p>
                <a:pPr algn="ctr" eaLnBrk="0" hangingPunct="0"/>
                <a:r>
                  <a:rPr lang="zh-CN" altLang="en-US" sz="1000" b="1">
                    <a:solidFill>
                      <a:schemeClr val="bg1"/>
                    </a:solidFill>
                    <a:latin typeface="宋体" charset="-122"/>
                  </a:rPr>
                  <a:t>华中区域中心</a:t>
                </a:r>
                <a:r>
                  <a:rPr lang="en-US" altLang="zh-CN" sz="1000" b="1">
                    <a:solidFill>
                      <a:schemeClr val="bg1"/>
                    </a:solidFill>
                    <a:latin typeface="宋体" charset="-122"/>
                  </a:rPr>
                  <a:t>CASHL</a:t>
                </a:r>
                <a:r>
                  <a:rPr lang="zh-CN" altLang="en-US" sz="1000" b="1">
                    <a:solidFill>
                      <a:schemeClr val="bg1"/>
                    </a:solidFill>
                    <a:latin typeface="宋体" charset="-122"/>
                  </a:rPr>
                  <a:t>文献传递服务工作会议</a:t>
                </a:r>
                <a:endParaRPr lang="en-US" altLang="zh-CN" sz="1000" b="1">
                  <a:solidFill>
                    <a:schemeClr val="bg1"/>
                  </a:solidFill>
                  <a:latin typeface="宋体" charset="-122"/>
                </a:endParaRPr>
              </a:p>
            </p:txBody>
          </p:sp>
        </p:grpSp>
        <p:grpSp>
          <p:nvGrpSpPr>
            <p:cNvPr id="27653" name="组合 25"/>
            <p:cNvGrpSpPr>
              <a:grpSpLocks/>
            </p:cNvGrpSpPr>
            <p:nvPr/>
          </p:nvGrpSpPr>
          <p:grpSpPr bwMode="auto">
            <a:xfrm>
              <a:off x="2267744" y="1484784"/>
              <a:ext cx="1763999" cy="1260000"/>
              <a:chOff x="3821113" y="2057400"/>
              <a:chExt cx="1589087" cy="1101725"/>
            </a:xfrm>
          </p:grpSpPr>
          <p:sp>
            <p:nvSpPr>
              <p:cNvPr id="27675" name="Oval 5"/>
              <p:cNvSpPr>
                <a:spLocks noChangeArrowheads="1"/>
              </p:cNvSpPr>
              <p:nvPr/>
            </p:nvSpPr>
            <p:spPr bwMode="gray">
              <a:xfrm rot="-1543677">
                <a:off x="4343400" y="2743200"/>
                <a:ext cx="1066800" cy="304800"/>
              </a:xfrm>
              <a:prstGeom prst="ellipse">
                <a:avLst/>
              </a:prstGeom>
              <a:gradFill rotWithShape="1">
                <a:gsLst>
                  <a:gs pos="0">
                    <a:srgbClr val="5F5F5F"/>
                  </a:gs>
                  <a:gs pos="100000">
                    <a:srgbClr val="84A5C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762" name="Oval 10"/>
              <p:cNvSpPr>
                <a:spLocks noChangeArrowheads="1"/>
              </p:cNvSpPr>
              <p:nvPr/>
            </p:nvSpPr>
            <p:spPr bwMode="gray">
              <a:xfrm>
                <a:off x="3820784" y="2056731"/>
                <a:ext cx="1142681" cy="1102095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3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zh-CN" altLang="zh-CN">
                  <a:ea typeface="+mn-ea"/>
                </a:endParaRPr>
              </a:p>
            </p:txBody>
          </p:sp>
          <p:sp>
            <p:nvSpPr>
              <p:cNvPr id="27677" name="Text Box 16"/>
              <p:cNvSpPr txBox="1">
                <a:spLocks noChangeArrowheads="1"/>
              </p:cNvSpPr>
              <p:nvPr/>
            </p:nvSpPr>
            <p:spPr bwMode="gray">
              <a:xfrm>
                <a:off x="3821116" y="2340610"/>
                <a:ext cx="1167623" cy="484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1000" b="1">
                    <a:solidFill>
                      <a:schemeClr val="bg1"/>
                    </a:solidFill>
                    <a:latin typeface="宋体" charset="-122"/>
                  </a:rPr>
                  <a:t>2008</a:t>
                </a:r>
                <a:r>
                  <a:rPr lang="zh-CN" altLang="en-US" sz="1000" b="1">
                    <a:solidFill>
                      <a:schemeClr val="bg1"/>
                    </a:solidFill>
                    <a:latin typeface="宋体" charset="-122"/>
                  </a:rPr>
                  <a:t>年</a:t>
                </a:r>
                <a:endParaRPr lang="en-US" altLang="zh-CN" sz="1000" b="1">
                  <a:solidFill>
                    <a:schemeClr val="bg1"/>
                  </a:solidFill>
                  <a:latin typeface="宋体" charset="-122"/>
                </a:endParaRPr>
              </a:p>
              <a:p>
                <a:pPr algn="ctr" eaLnBrk="0" hangingPunct="0"/>
                <a:r>
                  <a:rPr lang="en-US" altLang="zh-CN" sz="1000" b="1">
                    <a:solidFill>
                      <a:schemeClr val="bg1"/>
                    </a:solidFill>
                    <a:latin typeface="宋体" charset="-122"/>
                  </a:rPr>
                  <a:t>“CASHL</a:t>
                </a:r>
                <a:r>
                  <a:rPr lang="zh-CN" altLang="en-US" sz="1000" b="1">
                    <a:solidFill>
                      <a:schemeClr val="bg1"/>
                    </a:solidFill>
                    <a:latin typeface="宋体" charset="-122"/>
                  </a:rPr>
                  <a:t>走入华中”</a:t>
                </a:r>
                <a:endParaRPr lang="en-US" altLang="zh-CN" sz="1000" b="1">
                  <a:solidFill>
                    <a:schemeClr val="bg1"/>
                  </a:solidFill>
                  <a:latin typeface="宋体" charset="-122"/>
                </a:endParaRPr>
              </a:p>
              <a:p>
                <a:pPr algn="ctr" eaLnBrk="0" hangingPunct="0"/>
                <a:r>
                  <a:rPr lang="zh-CN" altLang="en-US" sz="1000" b="1">
                    <a:solidFill>
                      <a:schemeClr val="bg1"/>
                    </a:solidFill>
                    <a:latin typeface="宋体" charset="-122"/>
                  </a:rPr>
                  <a:t>之江西行</a:t>
                </a:r>
                <a:endParaRPr lang="en-US" altLang="zh-CN" sz="1000" b="1">
                  <a:solidFill>
                    <a:schemeClr val="bg1"/>
                  </a:solidFill>
                  <a:latin typeface="宋体" charset="-122"/>
                </a:endParaRPr>
              </a:p>
            </p:txBody>
          </p:sp>
        </p:grpSp>
        <p:sp>
          <p:nvSpPr>
            <p:cNvPr id="27654" name="Text Box 20"/>
            <p:cNvSpPr txBox="1">
              <a:spLocks noChangeArrowheads="1"/>
            </p:cNvSpPr>
            <p:nvPr/>
          </p:nvSpPr>
          <p:spPr bwMode="gray">
            <a:xfrm>
              <a:off x="2483768" y="3068960"/>
              <a:ext cx="3945620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200">
                  <a:latin typeface="宋体" charset="-122"/>
                </a:rPr>
                <a:t>     </a:t>
              </a:r>
              <a:r>
                <a:rPr lang="zh-CN" altLang="zh-CN" sz="1400" b="1">
                  <a:latin typeface="宋体" charset="-122"/>
                </a:rPr>
                <a:t>自</a:t>
              </a:r>
              <a:r>
                <a:rPr lang="en-US" altLang="zh-CN" sz="1400" b="1">
                  <a:latin typeface="宋体" charset="-122"/>
                </a:rPr>
                <a:t>2007</a:t>
              </a:r>
              <a:r>
                <a:rPr lang="zh-CN" altLang="zh-CN" sz="1400" b="1">
                  <a:latin typeface="宋体" charset="-122"/>
                </a:rPr>
                <a:t>年的“</a:t>
              </a:r>
              <a:r>
                <a:rPr lang="en-US" altLang="zh-CN" sz="1400" b="1">
                  <a:latin typeface="宋体" charset="-122"/>
                </a:rPr>
                <a:t>CASHL</a:t>
              </a:r>
              <a:r>
                <a:rPr lang="zh-CN" altLang="zh-CN" sz="1400" b="1">
                  <a:latin typeface="宋体" charset="-122"/>
                </a:rPr>
                <a:t>走入……”活动开始，华中区域中心每年都推出面向不同地区、用户群体或学科的特色宣传推广活动，不仅得到了</a:t>
              </a:r>
              <a:r>
                <a:rPr lang="en-US" altLang="zh-CN" sz="1400" b="1">
                  <a:latin typeface="宋体" charset="-122"/>
                </a:rPr>
                <a:t>CASHL</a:t>
              </a:r>
              <a:r>
                <a:rPr lang="zh-CN" altLang="zh-CN" sz="1400" b="1">
                  <a:latin typeface="宋体" charset="-122"/>
                </a:rPr>
                <a:t>管理中心的肯定，也获得了各成员馆以及各省图工委及兄弟馆的大力支持，带动了用户了解</a:t>
              </a:r>
              <a:r>
                <a:rPr lang="en-US" altLang="zh-CN" sz="1400" b="1">
                  <a:latin typeface="宋体" charset="-122"/>
                </a:rPr>
                <a:t>CASHL</a:t>
              </a:r>
              <a:r>
                <a:rPr lang="zh-CN" altLang="zh-CN" sz="1400" b="1">
                  <a:latin typeface="宋体" charset="-122"/>
                </a:rPr>
                <a:t>使用</a:t>
              </a:r>
              <a:r>
                <a:rPr lang="en-US" altLang="zh-CN" sz="1400" b="1">
                  <a:latin typeface="宋体" charset="-122"/>
                </a:rPr>
                <a:t>CASHL</a:t>
              </a:r>
              <a:r>
                <a:rPr lang="zh-CN" altLang="zh-CN" sz="1400" b="1">
                  <a:latin typeface="宋体" charset="-122"/>
                </a:rPr>
                <a:t>的热情和积极性。</a:t>
              </a:r>
              <a:endParaRPr lang="en-US" altLang="zh-CN" sz="1400" b="1">
                <a:latin typeface="宋体" charset="-122"/>
              </a:endParaRPr>
            </a:p>
          </p:txBody>
        </p:sp>
        <p:grpSp>
          <p:nvGrpSpPr>
            <p:cNvPr id="27655" name="组合 29"/>
            <p:cNvGrpSpPr>
              <a:grpSpLocks/>
            </p:cNvGrpSpPr>
            <p:nvPr/>
          </p:nvGrpSpPr>
          <p:grpSpPr bwMode="auto">
            <a:xfrm>
              <a:off x="4860032" y="872856"/>
              <a:ext cx="1836008" cy="1260000"/>
              <a:chOff x="4860032" y="872856"/>
              <a:chExt cx="1836008" cy="1260000"/>
            </a:xfrm>
          </p:grpSpPr>
          <p:grpSp>
            <p:nvGrpSpPr>
              <p:cNvPr id="27671" name="组合 24"/>
              <p:cNvGrpSpPr>
                <a:grpSpLocks/>
              </p:cNvGrpSpPr>
              <p:nvPr/>
            </p:nvGrpSpPr>
            <p:grpSpPr bwMode="auto">
              <a:xfrm>
                <a:off x="4932040" y="872856"/>
                <a:ext cx="1764000" cy="1260000"/>
                <a:chOff x="6464300" y="2254250"/>
                <a:chExt cx="1612900" cy="1103313"/>
              </a:xfrm>
            </p:grpSpPr>
            <p:sp>
              <p:nvSpPr>
                <p:cNvPr id="27673" name="Oval 6"/>
                <p:cNvSpPr>
                  <a:spLocks noChangeArrowheads="1"/>
                </p:cNvSpPr>
                <p:nvPr/>
              </p:nvSpPr>
              <p:spPr bwMode="gray">
                <a:xfrm rot="-1543677">
                  <a:off x="7010400" y="2895600"/>
                  <a:ext cx="1066800" cy="3048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F5F5F"/>
                    </a:gs>
                    <a:gs pos="100000">
                      <a:srgbClr val="84A5CA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4766" name="Oval 14"/>
                <p:cNvSpPr>
                  <a:spLocks noChangeArrowheads="1"/>
                </p:cNvSpPr>
                <p:nvPr/>
              </p:nvSpPr>
              <p:spPr bwMode="gray">
                <a:xfrm>
                  <a:off x="6463621" y="2254250"/>
                  <a:ext cx="1079967" cy="110368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3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zh-CN" altLang="zh-CN" b="1">
                    <a:ea typeface="+mn-ea"/>
                  </a:endParaRPr>
                </a:p>
              </p:txBody>
            </p:sp>
          </p:grpSp>
          <p:sp>
            <p:nvSpPr>
              <p:cNvPr id="27672" name="Text Box 16"/>
              <p:cNvSpPr txBox="1">
                <a:spLocks noChangeArrowheads="1"/>
              </p:cNvSpPr>
              <p:nvPr/>
            </p:nvSpPr>
            <p:spPr bwMode="gray">
              <a:xfrm>
                <a:off x="4860032" y="1196752"/>
                <a:ext cx="1296144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1000" b="1">
                    <a:solidFill>
                      <a:schemeClr val="bg1"/>
                    </a:solidFill>
                    <a:latin typeface="宋体" charset="-122"/>
                  </a:rPr>
                  <a:t>2009</a:t>
                </a:r>
                <a:r>
                  <a:rPr lang="zh-CN" altLang="en-US" sz="1000" b="1">
                    <a:solidFill>
                      <a:schemeClr val="bg1"/>
                    </a:solidFill>
                    <a:latin typeface="宋体" charset="-122"/>
                  </a:rPr>
                  <a:t>年</a:t>
                </a:r>
                <a:endParaRPr lang="en-US" altLang="zh-CN" sz="1000" b="1">
                  <a:solidFill>
                    <a:schemeClr val="bg1"/>
                  </a:solidFill>
                  <a:latin typeface="宋体" charset="-122"/>
                </a:endParaRPr>
              </a:p>
              <a:p>
                <a:pPr algn="ctr" eaLnBrk="0" hangingPunct="0"/>
                <a:r>
                  <a:rPr lang="en-US" altLang="zh-CN" sz="1000" b="1">
                    <a:solidFill>
                      <a:schemeClr val="bg1"/>
                    </a:solidFill>
                    <a:latin typeface="宋体" charset="-122"/>
                  </a:rPr>
                  <a:t>“CASHL</a:t>
                </a:r>
                <a:r>
                  <a:rPr lang="zh-CN" altLang="en-US" sz="1000" b="1">
                    <a:solidFill>
                      <a:schemeClr val="bg1"/>
                    </a:solidFill>
                    <a:latin typeface="宋体" charset="-122"/>
                  </a:rPr>
                  <a:t>走入华中”</a:t>
                </a:r>
                <a:endParaRPr lang="en-US" altLang="zh-CN" sz="1000" b="1">
                  <a:solidFill>
                    <a:schemeClr val="bg1"/>
                  </a:solidFill>
                  <a:latin typeface="宋体" charset="-122"/>
                </a:endParaRPr>
              </a:p>
              <a:p>
                <a:pPr algn="ctr" eaLnBrk="0" hangingPunct="0"/>
                <a:r>
                  <a:rPr lang="zh-CN" altLang="en-US" sz="1000" b="1">
                    <a:solidFill>
                      <a:schemeClr val="bg1"/>
                    </a:solidFill>
                    <a:latin typeface="宋体" charset="-122"/>
                  </a:rPr>
                  <a:t>之河南行</a:t>
                </a:r>
                <a:endParaRPr lang="en-US" altLang="zh-CN" sz="1000" b="1">
                  <a:solidFill>
                    <a:schemeClr val="bg1"/>
                  </a:solidFill>
                  <a:latin typeface="宋体" charset="-122"/>
                </a:endParaRPr>
              </a:p>
            </p:txBody>
          </p:sp>
        </p:grpSp>
        <p:grpSp>
          <p:nvGrpSpPr>
            <p:cNvPr id="27656" name="组合 33"/>
            <p:cNvGrpSpPr>
              <a:grpSpLocks/>
            </p:cNvGrpSpPr>
            <p:nvPr/>
          </p:nvGrpSpPr>
          <p:grpSpPr bwMode="auto">
            <a:xfrm>
              <a:off x="6660232" y="2492896"/>
              <a:ext cx="1800200" cy="1260000"/>
              <a:chOff x="6660232" y="2492896"/>
              <a:chExt cx="1800200" cy="1260000"/>
            </a:xfrm>
          </p:grpSpPr>
          <p:grpSp>
            <p:nvGrpSpPr>
              <p:cNvPr id="27667" name="组合 30"/>
              <p:cNvGrpSpPr>
                <a:grpSpLocks/>
              </p:cNvGrpSpPr>
              <p:nvPr/>
            </p:nvGrpSpPr>
            <p:grpSpPr bwMode="auto">
              <a:xfrm>
                <a:off x="6696432" y="2492896"/>
                <a:ext cx="1764000" cy="1260000"/>
                <a:chOff x="6464300" y="2254250"/>
                <a:chExt cx="1612900" cy="1103313"/>
              </a:xfrm>
            </p:grpSpPr>
            <p:sp>
              <p:nvSpPr>
                <p:cNvPr id="27669" name="Oval 6"/>
                <p:cNvSpPr>
                  <a:spLocks noChangeArrowheads="1"/>
                </p:cNvSpPr>
                <p:nvPr/>
              </p:nvSpPr>
              <p:spPr bwMode="gray">
                <a:xfrm rot="-1543677">
                  <a:off x="7010400" y="2895600"/>
                  <a:ext cx="1066800" cy="3048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F5F5F"/>
                    </a:gs>
                    <a:gs pos="100000">
                      <a:srgbClr val="84A5CA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3" name="Oval 14"/>
                <p:cNvSpPr>
                  <a:spLocks noChangeArrowheads="1"/>
                </p:cNvSpPr>
                <p:nvPr/>
              </p:nvSpPr>
              <p:spPr bwMode="gray">
                <a:xfrm>
                  <a:off x="6464507" y="2254890"/>
                  <a:ext cx="1079967" cy="1102293"/>
                </a:xfrm>
                <a:prstGeom prst="ellipse">
                  <a:avLst/>
                </a:prstGeom>
                <a:gradFill>
                  <a:gsLst>
                    <a:gs pos="0">
                      <a:srgbClr val="92D050"/>
                    </a:gs>
                    <a:gs pos="100000">
                      <a:schemeClr val="folHlink">
                        <a:gamma/>
                        <a:shade val="3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zh-CN" altLang="zh-CN" b="1">
                    <a:ea typeface="+mn-ea"/>
                  </a:endParaRPr>
                </a:p>
              </p:txBody>
            </p:sp>
          </p:grpSp>
          <p:sp>
            <p:nvSpPr>
              <p:cNvPr id="27668" name="Text Box 16"/>
              <p:cNvSpPr txBox="1">
                <a:spLocks noChangeArrowheads="1"/>
              </p:cNvSpPr>
              <p:nvPr/>
            </p:nvSpPr>
            <p:spPr bwMode="gray">
              <a:xfrm>
                <a:off x="6660232" y="2802994"/>
                <a:ext cx="1296144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1000" b="1">
                    <a:solidFill>
                      <a:schemeClr val="bg1"/>
                    </a:solidFill>
                    <a:latin typeface="宋体" charset="-122"/>
                  </a:rPr>
                  <a:t>2010</a:t>
                </a:r>
                <a:r>
                  <a:rPr lang="zh-CN" altLang="en-US" sz="1000" b="1">
                    <a:solidFill>
                      <a:schemeClr val="bg1"/>
                    </a:solidFill>
                    <a:latin typeface="宋体" charset="-122"/>
                  </a:rPr>
                  <a:t>年</a:t>
                </a:r>
                <a:endParaRPr lang="en-US" altLang="zh-CN" sz="1000" b="1">
                  <a:solidFill>
                    <a:schemeClr val="bg1"/>
                  </a:solidFill>
                  <a:latin typeface="宋体" charset="-122"/>
                </a:endParaRPr>
              </a:p>
              <a:p>
                <a:pPr algn="ctr" eaLnBrk="0" hangingPunct="0"/>
                <a:r>
                  <a:rPr lang="en-US" altLang="zh-CN" sz="1000" b="1">
                    <a:solidFill>
                      <a:schemeClr val="bg1"/>
                    </a:solidFill>
                    <a:latin typeface="宋体" charset="-122"/>
                  </a:rPr>
                  <a:t>“CASHL</a:t>
                </a:r>
                <a:r>
                  <a:rPr lang="zh-CN" altLang="en-US" sz="1000" b="1">
                    <a:solidFill>
                      <a:schemeClr val="bg1"/>
                    </a:solidFill>
                    <a:latin typeface="宋体" charset="-122"/>
                  </a:rPr>
                  <a:t>走入华中”</a:t>
                </a:r>
                <a:endParaRPr lang="en-US" altLang="zh-CN" sz="1000" b="1">
                  <a:solidFill>
                    <a:schemeClr val="bg1"/>
                  </a:solidFill>
                  <a:latin typeface="宋体" charset="-122"/>
                </a:endParaRPr>
              </a:p>
              <a:p>
                <a:pPr algn="ctr" eaLnBrk="0" hangingPunct="0"/>
                <a:r>
                  <a:rPr lang="zh-CN" altLang="en-US" sz="1000" b="1">
                    <a:solidFill>
                      <a:schemeClr val="bg1"/>
                    </a:solidFill>
                    <a:latin typeface="宋体" charset="-122"/>
                  </a:rPr>
                  <a:t>之湖南行</a:t>
                </a:r>
                <a:endParaRPr lang="en-US" altLang="zh-CN" sz="1000" b="1">
                  <a:solidFill>
                    <a:schemeClr val="bg1"/>
                  </a:solidFill>
                  <a:latin typeface="宋体" charset="-122"/>
                </a:endParaRPr>
              </a:p>
            </p:txBody>
          </p:sp>
        </p:grpSp>
        <p:grpSp>
          <p:nvGrpSpPr>
            <p:cNvPr id="27657" name="组合 38"/>
            <p:cNvGrpSpPr>
              <a:grpSpLocks/>
            </p:cNvGrpSpPr>
            <p:nvPr/>
          </p:nvGrpSpPr>
          <p:grpSpPr bwMode="auto">
            <a:xfrm>
              <a:off x="5184264" y="4437112"/>
              <a:ext cx="1764000" cy="1260000"/>
              <a:chOff x="5184264" y="4437112"/>
              <a:chExt cx="1764000" cy="1260000"/>
            </a:xfrm>
          </p:grpSpPr>
          <p:grpSp>
            <p:nvGrpSpPr>
              <p:cNvPr id="27663" name="组合 26"/>
              <p:cNvGrpSpPr>
                <a:grpSpLocks/>
              </p:cNvGrpSpPr>
              <p:nvPr/>
            </p:nvGrpSpPr>
            <p:grpSpPr bwMode="auto">
              <a:xfrm>
                <a:off x="5184264" y="4437112"/>
                <a:ext cx="1764000" cy="1260000"/>
                <a:chOff x="4838700" y="4297363"/>
                <a:chExt cx="1714500" cy="1101725"/>
              </a:xfrm>
            </p:grpSpPr>
            <p:sp>
              <p:nvSpPr>
                <p:cNvPr id="27665" name="Oval 8"/>
                <p:cNvSpPr>
                  <a:spLocks noChangeArrowheads="1"/>
                </p:cNvSpPr>
                <p:nvPr/>
              </p:nvSpPr>
              <p:spPr bwMode="gray">
                <a:xfrm rot="-1543677">
                  <a:off x="5486400" y="4953000"/>
                  <a:ext cx="1066800" cy="3048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F5F5F"/>
                    </a:gs>
                    <a:gs pos="100000">
                      <a:srgbClr val="84A5CA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4765" name="Oval 13"/>
                <p:cNvSpPr>
                  <a:spLocks noChangeArrowheads="1"/>
                </p:cNvSpPr>
                <p:nvPr/>
              </p:nvSpPr>
              <p:spPr bwMode="gray">
                <a:xfrm>
                  <a:off x="4838169" y="4296956"/>
                  <a:ext cx="1141825" cy="110209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35686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zh-CN" altLang="zh-CN">
                    <a:ea typeface="+mn-ea"/>
                  </a:endParaRPr>
                </a:p>
              </p:txBody>
            </p:sp>
          </p:grpSp>
          <p:sp>
            <p:nvSpPr>
              <p:cNvPr id="27664" name="Text Box 16"/>
              <p:cNvSpPr txBox="1">
                <a:spLocks noChangeArrowheads="1"/>
              </p:cNvSpPr>
              <p:nvPr/>
            </p:nvSpPr>
            <p:spPr bwMode="gray">
              <a:xfrm>
                <a:off x="5196925" y="4702567"/>
                <a:ext cx="1161025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1000" b="1">
                    <a:solidFill>
                      <a:schemeClr val="bg1"/>
                    </a:solidFill>
                    <a:latin typeface="宋体" charset="-122"/>
                  </a:rPr>
                  <a:t>2011</a:t>
                </a:r>
                <a:r>
                  <a:rPr lang="zh-CN" altLang="en-US" sz="1000" b="1">
                    <a:solidFill>
                      <a:schemeClr val="bg1"/>
                    </a:solidFill>
                    <a:latin typeface="宋体" charset="-122"/>
                  </a:rPr>
                  <a:t>年</a:t>
                </a:r>
                <a:endParaRPr lang="en-US" altLang="zh-CN" sz="1000" b="1">
                  <a:solidFill>
                    <a:schemeClr val="bg1"/>
                  </a:solidFill>
                  <a:latin typeface="宋体" charset="-122"/>
                </a:endParaRPr>
              </a:p>
              <a:p>
                <a:pPr algn="ctr" eaLnBrk="0" hangingPunct="0"/>
                <a:r>
                  <a:rPr lang="zh-CN" altLang="en-US" sz="1000" b="1">
                    <a:solidFill>
                      <a:schemeClr val="bg1"/>
                    </a:solidFill>
                    <a:latin typeface="宋体" charset="-122"/>
                  </a:rPr>
                  <a:t>依托</a:t>
                </a:r>
                <a:r>
                  <a:rPr lang="en-US" altLang="zh-CN" sz="1000" b="1">
                    <a:solidFill>
                      <a:schemeClr val="bg1"/>
                    </a:solidFill>
                    <a:latin typeface="宋体" charset="-122"/>
                  </a:rPr>
                  <a:t>CASHL</a:t>
                </a:r>
                <a:r>
                  <a:rPr lang="zh-CN" altLang="en-US" sz="1000" b="1">
                    <a:solidFill>
                      <a:schemeClr val="bg1"/>
                    </a:solidFill>
                    <a:latin typeface="宋体" charset="-122"/>
                  </a:rPr>
                  <a:t>资源，服务人文社科重点研究基地</a:t>
                </a:r>
                <a:endParaRPr lang="en-US" altLang="zh-CN" sz="1000" b="1">
                  <a:solidFill>
                    <a:schemeClr val="bg1"/>
                  </a:solidFill>
                  <a:latin typeface="宋体" charset="-122"/>
                </a:endParaRPr>
              </a:p>
            </p:txBody>
          </p:sp>
        </p:grpSp>
        <p:grpSp>
          <p:nvGrpSpPr>
            <p:cNvPr id="27658" name="组合 39"/>
            <p:cNvGrpSpPr>
              <a:grpSpLocks/>
            </p:cNvGrpSpPr>
            <p:nvPr/>
          </p:nvGrpSpPr>
          <p:grpSpPr bwMode="auto">
            <a:xfrm>
              <a:off x="2411760" y="5229200"/>
              <a:ext cx="1800200" cy="1260000"/>
              <a:chOff x="2411760" y="5229200"/>
              <a:chExt cx="1800200" cy="1260000"/>
            </a:xfrm>
          </p:grpSpPr>
          <p:grpSp>
            <p:nvGrpSpPr>
              <p:cNvPr id="27659" name="组合 28"/>
              <p:cNvGrpSpPr>
                <a:grpSpLocks/>
              </p:cNvGrpSpPr>
              <p:nvPr/>
            </p:nvGrpSpPr>
            <p:grpSpPr bwMode="auto">
              <a:xfrm>
                <a:off x="2447960" y="5229200"/>
                <a:ext cx="1764000" cy="1260000"/>
                <a:chOff x="2370138" y="4841875"/>
                <a:chExt cx="1592262" cy="1101725"/>
              </a:xfrm>
            </p:grpSpPr>
            <p:sp>
              <p:nvSpPr>
                <p:cNvPr id="27661" name="Oval 7"/>
                <p:cNvSpPr>
                  <a:spLocks noChangeArrowheads="1"/>
                </p:cNvSpPr>
                <p:nvPr/>
              </p:nvSpPr>
              <p:spPr bwMode="gray">
                <a:xfrm rot="-1543677">
                  <a:off x="2895600" y="5562600"/>
                  <a:ext cx="1066800" cy="3048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F5F5F"/>
                    </a:gs>
                    <a:gs pos="100000">
                      <a:srgbClr val="84A5CA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4764" name="Oval 12"/>
                <p:cNvSpPr>
                  <a:spLocks noChangeArrowheads="1"/>
                </p:cNvSpPr>
                <p:nvPr/>
              </p:nvSpPr>
              <p:spPr bwMode="gray">
                <a:xfrm>
                  <a:off x="2370499" y="4841505"/>
                  <a:ext cx="1140664" cy="110209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35686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zh-CN" altLang="zh-CN">
                    <a:ea typeface="+mn-ea"/>
                  </a:endParaRPr>
                </a:p>
              </p:txBody>
            </p:sp>
          </p:grpSp>
          <p:sp>
            <p:nvSpPr>
              <p:cNvPr id="27660" name="Text Box 16"/>
              <p:cNvSpPr txBox="1">
                <a:spLocks noChangeArrowheads="1"/>
              </p:cNvSpPr>
              <p:nvPr/>
            </p:nvSpPr>
            <p:spPr bwMode="gray">
              <a:xfrm>
                <a:off x="2411760" y="5529426"/>
                <a:ext cx="1296144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1000" b="1">
                    <a:solidFill>
                      <a:schemeClr val="bg1"/>
                    </a:solidFill>
                    <a:latin typeface="宋体" charset="-122"/>
                  </a:rPr>
                  <a:t>2012</a:t>
                </a:r>
                <a:r>
                  <a:rPr lang="zh-CN" altLang="en-US" sz="1000" b="1">
                    <a:solidFill>
                      <a:schemeClr val="bg1"/>
                    </a:solidFill>
                    <a:latin typeface="宋体" charset="-122"/>
                  </a:rPr>
                  <a:t>年</a:t>
                </a:r>
                <a:endParaRPr lang="en-US" altLang="zh-CN" sz="1000" b="1">
                  <a:solidFill>
                    <a:schemeClr val="bg1"/>
                  </a:solidFill>
                  <a:latin typeface="宋体" charset="-122"/>
                </a:endParaRPr>
              </a:p>
              <a:p>
                <a:pPr algn="ctr" eaLnBrk="0" hangingPunct="0"/>
                <a:r>
                  <a:rPr lang="zh-CN" altLang="en-US" sz="1000" b="1">
                    <a:solidFill>
                      <a:schemeClr val="bg1"/>
                    </a:solidFill>
                    <a:latin typeface="宋体" charset="-122"/>
                  </a:rPr>
                  <a:t>“你身边的</a:t>
                </a:r>
                <a:r>
                  <a:rPr lang="en-US" altLang="zh-CN" sz="1000" b="1">
                    <a:solidFill>
                      <a:schemeClr val="bg1"/>
                    </a:solidFill>
                    <a:latin typeface="宋体" charset="-122"/>
                  </a:rPr>
                  <a:t>CASHL”</a:t>
                </a:r>
                <a:r>
                  <a:rPr lang="zh-CN" altLang="en-US" sz="1000" b="1">
                    <a:solidFill>
                      <a:schemeClr val="bg1"/>
                    </a:solidFill>
                    <a:latin typeface="宋体" charset="-122"/>
                  </a:rPr>
                  <a:t>基层宣传推广活动</a:t>
                </a:r>
                <a:r>
                  <a:rPr lang="en-US" altLang="zh-CN" sz="1000" b="1">
                    <a:solidFill>
                      <a:schemeClr val="bg1"/>
                    </a:solidFill>
                    <a:latin typeface="宋体" charset="-122"/>
                  </a:rPr>
                  <a:t>——</a:t>
                </a:r>
                <a:r>
                  <a:rPr lang="zh-CN" altLang="en-US" sz="1000" b="1">
                    <a:solidFill>
                      <a:schemeClr val="bg1"/>
                    </a:solidFill>
                    <a:latin typeface="宋体" charset="-122"/>
                  </a:rPr>
                  <a:t>江西行</a:t>
                </a:r>
                <a:endParaRPr lang="en-US" altLang="zh-CN" sz="1000" b="1">
                  <a:solidFill>
                    <a:schemeClr val="bg1"/>
                  </a:solidFill>
                  <a:latin typeface="宋体" charset="-122"/>
                </a:endParaRPr>
              </a:p>
            </p:txBody>
          </p:sp>
        </p:grp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30" name="Group 22"/>
          <p:cNvGrpSpPr>
            <a:grpSpLocks/>
          </p:cNvGrpSpPr>
          <p:nvPr/>
        </p:nvGrpSpPr>
        <p:grpSpPr bwMode="auto">
          <a:xfrm>
            <a:off x="251520" y="1845415"/>
            <a:ext cx="3745408" cy="4608192"/>
            <a:chOff x="720" y="2025"/>
            <a:chExt cx="1453" cy="2020"/>
          </a:xfrm>
        </p:grpSpPr>
        <p:sp>
          <p:nvSpPr>
            <p:cNvPr id="28677" name="AutoShape 5"/>
            <p:cNvSpPr>
              <a:spLocks noChangeArrowheads="1"/>
            </p:cNvSpPr>
            <p:nvPr/>
          </p:nvSpPr>
          <p:spPr bwMode="auto">
            <a:xfrm>
              <a:off x="720" y="2025"/>
              <a:ext cx="1440" cy="202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>
                <a:latin typeface="Verdana" pitchFamily="34" charset="0"/>
              </a:endParaRPr>
            </a:p>
          </p:txBody>
        </p:sp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720" y="2142"/>
              <a:ext cx="1453" cy="1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Aft>
                  <a:spcPts val="1200"/>
                </a:spcAft>
              </a:pPr>
              <a:r>
                <a:rPr lang="en-US" altLang="zh-CN" b="1" dirty="0">
                  <a:solidFill>
                    <a:srgbClr val="000000"/>
                  </a:solidFill>
                </a:rPr>
                <a:t>2007</a:t>
              </a:r>
              <a:r>
                <a:rPr lang="zh-CN" altLang="en-US" b="1" dirty="0">
                  <a:solidFill>
                    <a:srgbClr val="000000"/>
                  </a:solidFill>
                </a:rPr>
                <a:t>年华中区域中心</a:t>
              </a:r>
              <a:r>
                <a:rPr lang="en-US" altLang="zh-CN" b="1" dirty="0">
                  <a:solidFill>
                    <a:srgbClr val="000000"/>
                  </a:solidFill>
                </a:rPr>
                <a:t>CASHL</a:t>
              </a:r>
              <a:r>
                <a:rPr lang="zh-CN" altLang="en-US" b="1" dirty="0">
                  <a:solidFill>
                    <a:srgbClr val="000000"/>
                  </a:solidFill>
                </a:rPr>
                <a:t>文献传递服务工作会议</a:t>
              </a:r>
              <a:endParaRPr lang="en-US" altLang="zh-CN" b="1" dirty="0">
                <a:solidFill>
                  <a:srgbClr val="000000"/>
                </a:solidFill>
              </a:endParaRPr>
            </a:p>
            <a:p>
              <a:pPr eaLnBrk="0" hangingPunct="0"/>
              <a:r>
                <a:rPr lang="zh-CN" altLang="en-US" sz="1400" dirty="0"/>
                <a:t>会议时间：</a:t>
              </a:r>
              <a:r>
                <a:rPr lang="en-US" altLang="zh-CN" sz="1400" dirty="0"/>
                <a:t>2007</a:t>
              </a:r>
              <a:r>
                <a:rPr lang="zh-CN" altLang="en-US" sz="1400" dirty="0"/>
                <a:t>年</a:t>
              </a:r>
              <a:r>
                <a:rPr lang="en-US" altLang="zh-CN" sz="1400" dirty="0"/>
                <a:t>5</a:t>
              </a:r>
              <a:r>
                <a:rPr lang="zh-CN" altLang="en-US" sz="1400" dirty="0"/>
                <a:t>月</a:t>
              </a:r>
              <a:r>
                <a:rPr lang="en-US" altLang="zh-CN" sz="1400" dirty="0"/>
                <a:t>11</a:t>
              </a:r>
              <a:r>
                <a:rPr lang="zh-CN" altLang="en-US" sz="1400" dirty="0"/>
                <a:t>日</a:t>
              </a:r>
              <a:endParaRPr lang="en-US" altLang="zh-CN" sz="1400" dirty="0"/>
            </a:p>
            <a:p>
              <a:pPr eaLnBrk="0" hangingPunct="0"/>
              <a:r>
                <a:rPr lang="zh-CN" altLang="en-US" sz="1400" dirty="0"/>
                <a:t>会议地点：武汉大学人文馆</a:t>
              </a:r>
              <a:endParaRPr lang="en-US" altLang="zh-CN" sz="1400" dirty="0"/>
            </a:p>
            <a:p>
              <a:pPr eaLnBrk="0" hangingPunct="0"/>
              <a:r>
                <a:rPr lang="zh-CN" altLang="en-US" sz="1400" dirty="0"/>
                <a:t>参会代表：湖北、湖南、河南、江西</a:t>
              </a:r>
              <a:endParaRPr lang="en-US" altLang="zh-CN" sz="1400" dirty="0"/>
            </a:p>
            <a:p>
              <a:pPr eaLnBrk="0" hangingPunct="0"/>
              <a:r>
                <a:rPr lang="en-US" altLang="zh-CN" sz="1400" dirty="0"/>
                <a:t>                   </a:t>
              </a:r>
              <a:r>
                <a:rPr lang="zh-CN" altLang="en-US" sz="1400" dirty="0"/>
                <a:t>四省</a:t>
              </a:r>
              <a:r>
                <a:rPr lang="en-US" altLang="zh-CN" sz="1400" dirty="0"/>
                <a:t>42 </a:t>
              </a:r>
              <a:r>
                <a:rPr lang="zh-CN" altLang="en-US" sz="1400" dirty="0"/>
                <a:t>家高校图书馆的主</a:t>
              </a:r>
              <a:endParaRPr lang="en-US" altLang="zh-CN" sz="1400" dirty="0"/>
            </a:p>
            <a:p>
              <a:pPr eaLnBrk="0" hangingPunct="0"/>
              <a:r>
                <a:rPr lang="en-US" altLang="zh-CN" sz="1400" dirty="0"/>
                <a:t>                   </a:t>
              </a:r>
              <a:r>
                <a:rPr lang="zh-CN" altLang="en-US" sz="1400" dirty="0"/>
                <a:t>管馆长和馆际互借工作</a:t>
              </a:r>
              <a:endParaRPr lang="en-US" altLang="zh-CN" sz="1400" dirty="0"/>
            </a:p>
            <a:p>
              <a:pPr eaLnBrk="0" hangingPunct="0"/>
              <a:r>
                <a:rPr lang="en-US" altLang="zh-CN" sz="1400" dirty="0"/>
                <a:t>                  </a:t>
              </a:r>
              <a:r>
                <a:rPr lang="zh-CN" altLang="en-US" sz="1400" dirty="0"/>
                <a:t>人员共</a:t>
              </a:r>
              <a:r>
                <a:rPr lang="en-US" altLang="zh-CN" sz="1400" dirty="0"/>
                <a:t>81</a:t>
              </a:r>
              <a:r>
                <a:rPr lang="zh-CN" altLang="en-US" sz="1400" dirty="0"/>
                <a:t>人</a:t>
              </a:r>
              <a:endParaRPr lang="en-US" altLang="zh-CN" sz="1400" dirty="0"/>
            </a:p>
            <a:p>
              <a:pPr eaLnBrk="0" hangingPunct="0"/>
              <a:r>
                <a:rPr lang="zh-CN" altLang="en-US" sz="1400" dirty="0"/>
                <a:t>特邀单位：</a:t>
              </a:r>
              <a:r>
                <a:rPr lang="en-US" altLang="zh-CN" sz="1400" dirty="0"/>
                <a:t>CASHL</a:t>
              </a:r>
              <a:r>
                <a:rPr lang="zh-CN" altLang="en-US" sz="1400" dirty="0"/>
                <a:t>管理中心、武汉大</a:t>
              </a:r>
              <a:endParaRPr lang="en-US" altLang="zh-CN" sz="1400" dirty="0"/>
            </a:p>
            <a:p>
              <a:pPr eaLnBrk="0" hangingPunct="0"/>
              <a:r>
                <a:rPr lang="en-US" altLang="zh-CN" sz="1400" dirty="0"/>
                <a:t>                   </a:t>
              </a:r>
              <a:r>
                <a:rPr lang="zh-CN" altLang="en-US" sz="1400" dirty="0"/>
                <a:t>学社科部、部分公共图书</a:t>
              </a:r>
              <a:endParaRPr lang="en-US" altLang="zh-CN" sz="1400" dirty="0"/>
            </a:p>
            <a:p>
              <a:pPr eaLnBrk="0" hangingPunct="0"/>
              <a:r>
                <a:rPr lang="en-US" altLang="zh-CN" sz="1400" dirty="0"/>
                <a:t>                   </a:t>
              </a:r>
              <a:r>
                <a:rPr lang="zh-CN" altLang="en-US" sz="1400" dirty="0"/>
                <a:t>馆、科研机构</a:t>
              </a:r>
              <a:endParaRPr lang="en-US" altLang="zh-CN" sz="1400" dirty="0"/>
            </a:p>
            <a:p>
              <a:pPr eaLnBrk="0" hangingPunct="0"/>
              <a:r>
                <a:rPr lang="zh-CN" altLang="en-US" sz="1400" dirty="0"/>
                <a:t>培训人数：</a:t>
              </a:r>
              <a:r>
                <a:rPr lang="en-US" altLang="zh-CN" sz="1400" dirty="0"/>
                <a:t>40</a:t>
              </a:r>
              <a:r>
                <a:rPr lang="zh-CN" altLang="en-US" sz="1400" dirty="0"/>
                <a:t>人</a:t>
              </a:r>
              <a:endParaRPr lang="en-US" altLang="zh-CN" sz="1400" dirty="0"/>
            </a:p>
            <a:p>
              <a:pPr eaLnBrk="0" hangingPunct="0"/>
              <a:r>
                <a:rPr lang="zh-CN" altLang="en-US" sz="1400" dirty="0"/>
                <a:t>取得的成效：燕今伟馆长在会议</a:t>
              </a:r>
              <a:r>
                <a:rPr lang="zh-CN" altLang="en-US" sz="1400" dirty="0" smtClean="0"/>
                <a:t>总结中提出的</a:t>
              </a:r>
              <a:endParaRPr lang="en-US" altLang="zh-CN" sz="1400" dirty="0"/>
            </a:p>
            <a:p>
              <a:pPr eaLnBrk="0" hangingPunct="0"/>
              <a:r>
                <a:rPr lang="zh-CN" altLang="en-US" sz="1400" dirty="0" smtClean="0"/>
                <a:t>                     “五个到位”（</a:t>
              </a:r>
              <a:r>
                <a:rPr lang="zh-CN" altLang="en-US" sz="1400" dirty="0" smtClean="0"/>
                <a:t>认识</a:t>
              </a:r>
              <a:r>
                <a:rPr lang="zh-CN" altLang="en-US" sz="1400" dirty="0" smtClean="0"/>
                <a:t>服务宣传</a:t>
              </a:r>
              <a:r>
                <a:rPr lang="zh-CN" altLang="en-US" sz="1400" dirty="0" smtClean="0"/>
                <a:t>评</a:t>
              </a:r>
              <a:endParaRPr lang="en-US" altLang="zh-CN" sz="1400" dirty="0" smtClean="0"/>
            </a:p>
            <a:p>
              <a:pPr eaLnBrk="0" hangingPunct="0"/>
              <a:r>
                <a:rPr lang="en-US" altLang="zh-CN" sz="1400" dirty="0" smtClean="0"/>
                <a:t> </a:t>
              </a:r>
              <a:r>
                <a:rPr lang="en-US" altLang="zh-CN" sz="1400" dirty="0" smtClean="0"/>
                <a:t>                   </a:t>
              </a:r>
              <a:r>
                <a:rPr lang="zh-CN" altLang="en-US" sz="1400" dirty="0" smtClean="0"/>
                <a:t> </a:t>
              </a:r>
              <a:r>
                <a:rPr lang="zh-CN" altLang="en-US" sz="1400" dirty="0" smtClean="0"/>
                <a:t>价</a:t>
              </a:r>
              <a:r>
                <a:rPr lang="zh-CN" altLang="en-US" sz="1400" dirty="0" smtClean="0"/>
                <a:t>补贴政策）成为了</a:t>
              </a:r>
              <a:r>
                <a:rPr lang="en-US" altLang="zh-CN" sz="1400" dirty="0"/>
                <a:t>CASHL</a:t>
              </a:r>
              <a:r>
                <a:rPr lang="zh-CN" altLang="en-US" sz="1400" dirty="0" smtClean="0"/>
                <a:t>工</a:t>
              </a:r>
              <a:endParaRPr lang="en-US" altLang="zh-CN" sz="1400" dirty="0" smtClean="0"/>
            </a:p>
            <a:p>
              <a:pPr eaLnBrk="0" hangingPunct="0"/>
              <a:r>
                <a:rPr lang="en-US" altLang="zh-CN" sz="1400" dirty="0" smtClean="0"/>
                <a:t> </a:t>
              </a:r>
              <a:r>
                <a:rPr lang="en-US" altLang="zh-CN" sz="1400" dirty="0" smtClean="0"/>
                <a:t>                    </a:t>
              </a:r>
              <a:r>
                <a:rPr lang="zh-CN" altLang="en-US" sz="1400" dirty="0" smtClean="0"/>
                <a:t>作</a:t>
              </a:r>
              <a:r>
                <a:rPr lang="zh-CN" altLang="en-US" sz="1400" dirty="0"/>
                <a:t>典范</a:t>
              </a:r>
              <a:endParaRPr lang="en-US" altLang="zh-CN" sz="1400" dirty="0"/>
            </a:p>
            <a:p>
              <a:pPr eaLnBrk="0" hangingPunct="0"/>
              <a:endParaRPr lang="en-US" altLang="zh-CN" sz="1400" dirty="0"/>
            </a:p>
          </p:txBody>
        </p:sp>
      </p:grpSp>
      <p:sp>
        <p:nvSpPr>
          <p:cNvPr id="28674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8433" name="Picture 1" descr="E:\文献传递\文献传递会议\2013CASHL华中-武汉大学\精彩回眸照片\2007年华中区域中心CASHL文献传递服务工作会议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16832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2000" dirty="0" smtClean="0">
                <a:ea typeface="宋体" charset="-122"/>
              </a:rPr>
              <a:t>近六年宣传推广活动回顾</a:t>
            </a:r>
            <a:endParaRPr lang="en-US" altLang="zh-CN" sz="2000" dirty="0" smtClean="0">
              <a:ea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85750" y="2000250"/>
            <a:ext cx="3714750" cy="3929063"/>
            <a:chOff x="720" y="2208"/>
            <a:chExt cx="1440" cy="2121"/>
          </a:xfrm>
        </p:grpSpPr>
        <p:sp>
          <p:nvSpPr>
            <p:cNvPr id="29700" name="AutoShape 5"/>
            <p:cNvSpPr>
              <a:spLocks noChangeArrowheads="1"/>
            </p:cNvSpPr>
            <p:nvPr/>
          </p:nvSpPr>
          <p:spPr bwMode="auto">
            <a:xfrm>
              <a:off x="720" y="2208"/>
              <a:ext cx="1440" cy="212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>
                <a:latin typeface="Verdana" pitchFamily="34" charset="0"/>
              </a:endParaRPr>
            </a:p>
          </p:txBody>
        </p:sp>
        <p:sp>
          <p:nvSpPr>
            <p:cNvPr id="29701" name="Text Box 6"/>
            <p:cNvSpPr txBox="1">
              <a:spLocks noChangeArrowheads="1"/>
            </p:cNvSpPr>
            <p:nvPr/>
          </p:nvSpPr>
          <p:spPr bwMode="auto">
            <a:xfrm>
              <a:off x="756" y="2324"/>
              <a:ext cx="1370" cy="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Aft>
                  <a:spcPts val="1200"/>
                </a:spcAft>
              </a:pPr>
              <a:r>
                <a:rPr lang="en-US" altLang="zh-CN" b="1">
                  <a:solidFill>
                    <a:srgbClr val="000000"/>
                  </a:solidFill>
                </a:rPr>
                <a:t>2008</a:t>
              </a:r>
              <a:r>
                <a:rPr lang="zh-CN" altLang="en-US" b="1">
                  <a:solidFill>
                    <a:srgbClr val="000000"/>
                  </a:solidFill>
                </a:rPr>
                <a:t>年“让</a:t>
              </a:r>
              <a:r>
                <a:rPr lang="en-US" altLang="zh-CN" b="1">
                  <a:solidFill>
                    <a:srgbClr val="000000"/>
                  </a:solidFill>
                </a:rPr>
                <a:t>CASHL</a:t>
              </a:r>
              <a:r>
                <a:rPr lang="zh-CN" altLang="en-US" b="1">
                  <a:solidFill>
                    <a:srgbClr val="000000"/>
                  </a:solidFill>
                </a:rPr>
                <a:t>走进江西，让江西走近</a:t>
              </a:r>
              <a:r>
                <a:rPr lang="en-US" altLang="zh-CN" b="1">
                  <a:solidFill>
                    <a:srgbClr val="000000"/>
                  </a:solidFill>
                </a:rPr>
                <a:t>CASHL ——CASHL</a:t>
              </a:r>
              <a:r>
                <a:rPr lang="zh-CN" altLang="en-US" b="1">
                  <a:solidFill>
                    <a:srgbClr val="000000"/>
                  </a:solidFill>
                </a:rPr>
                <a:t>走入华中”之江西行</a:t>
              </a:r>
              <a:endParaRPr lang="en-US" altLang="zh-CN" b="1">
                <a:solidFill>
                  <a:srgbClr val="000000"/>
                </a:solidFill>
              </a:endParaRPr>
            </a:p>
            <a:p>
              <a:pPr eaLnBrk="0" hangingPunct="0"/>
              <a:r>
                <a:rPr lang="zh-CN" altLang="en-US" sz="1400"/>
                <a:t>会议时间：</a:t>
              </a:r>
              <a:r>
                <a:rPr lang="en-US" altLang="zh-CN" sz="1400"/>
                <a:t>2008</a:t>
              </a:r>
              <a:r>
                <a:rPr lang="zh-CN" altLang="en-US" sz="1400"/>
                <a:t>年</a:t>
              </a:r>
              <a:r>
                <a:rPr lang="en-US" altLang="zh-CN" sz="1400"/>
                <a:t>5</a:t>
              </a:r>
              <a:r>
                <a:rPr lang="zh-CN" altLang="en-US" sz="1400"/>
                <a:t>月</a:t>
              </a:r>
              <a:r>
                <a:rPr lang="en-US" altLang="zh-CN" sz="1400"/>
                <a:t>6</a:t>
              </a:r>
              <a:r>
                <a:rPr lang="zh-CN" altLang="en-US" sz="1400"/>
                <a:t>日</a:t>
              </a:r>
              <a:endParaRPr lang="en-US" altLang="zh-CN" sz="1400"/>
            </a:p>
            <a:p>
              <a:pPr eaLnBrk="0" hangingPunct="0"/>
              <a:r>
                <a:rPr lang="zh-CN" altLang="en-US" sz="1400"/>
                <a:t>会议地点：江西师范大学瑶湖校区</a:t>
              </a:r>
              <a:endParaRPr lang="en-US" altLang="zh-CN" sz="1400"/>
            </a:p>
            <a:p>
              <a:pPr eaLnBrk="0" hangingPunct="0"/>
              <a:r>
                <a:rPr lang="zh-CN" altLang="en-US" sz="1400"/>
                <a:t>参会代表：江西省</a:t>
              </a:r>
              <a:r>
                <a:rPr lang="en-US" altLang="zh-CN" sz="1400"/>
                <a:t>17</a:t>
              </a:r>
              <a:r>
                <a:rPr lang="zh-CN" altLang="en-US" sz="1400"/>
                <a:t>所本科院校图书馆的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</a:t>
              </a:r>
              <a:r>
                <a:rPr lang="zh-CN" altLang="en-US" sz="1400"/>
                <a:t>主管馆长和馆际互借工作人员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</a:t>
              </a:r>
              <a:r>
                <a:rPr lang="zh-CN" altLang="en-US" sz="1400"/>
                <a:t>共</a:t>
              </a:r>
              <a:r>
                <a:rPr lang="en-US" altLang="zh-CN" sz="1400"/>
                <a:t>76</a:t>
              </a:r>
              <a:r>
                <a:rPr lang="zh-CN" altLang="en-US" sz="1400"/>
                <a:t>人</a:t>
              </a:r>
              <a:endParaRPr lang="en-US" altLang="zh-CN" sz="1400"/>
            </a:p>
            <a:p>
              <a:pPr eaLnBrk="0" hangingPunct="0"/>
              <a:r>
                <a:rPr lang="zh-CN" altLang="en-US" sz="1400"/>
                <a:t>特邀单位：</a:t>
              </a:r>
              <a:r>
                <a:rPr lang="en-US" altLang="zh-CN" sz="1400"/>
                <a:t> CASHL</a:t>
              </a:r>
              <a:r>
                <a:rPr lang="zh-CN" altLang="en-US" sz="1400"/>
                <a:t>管理中心、江西省高校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 </a:t>
              </a:r>
              <a:r>
                <a:rPr lang="zh-CN" altLang="en-US" sz="1400"/>
                <a:t>图工委以及江西省部分公共图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 </a:t>
              </a:r>
              <a:r>
                <a:rPr lang="zh-CN" altLang="en-US" sz="1400"/>
                <a:t>书馆、科研机构</a:t>
              </a:r>
              <a:endParaRPr lang="en-US" altLang="zh-CN" sz="1400"/>
            </a:p>
            <a:p>
              <a:pPr eaLnBrk="0" hangingPunct="0"/>
              <a:r>
                <a:rPr lang="zh-CN" altLang="en-US" sz="1400"/>
                <a:t>培训人数：</a:t>
              </a:r>
              <a:r>
                <a:rPr lang="en-US" altLang="zh-CN" sz="1400"/>
                <a:t>35</a:t>
              </a:r>
              <a:r>
                <a:rPr lang="zh-CN" altLang="en-US" sz="1400"/>
                <a:t>人</a:t>
              </a:r>
              <a:endParaRPr lang="en-US" altLang="zh-CN" sz="1400"/>
            </a:p>
            <a:p>
              <a:pPr eaLnBrk="0" hangingPunct="0"/>
              <a:r>
                <a:rPr lang="zh-CN" altLang="en-US" sz="1400"/>
                <a:t>取得的成效：新加入成员馆</a:t>
              </a:r>
              <a:r>
                <a:rPr lang="en-US" altLang="zh-CN" sz="1400"/>
                <a:t>14</a:t>
              </a:r>
              <a:r>
                <a:rPr lang="zh-CN" altLang="en-US" sz="1400"/>
                <a:t>个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    </a:t>
              </a:r>
              <a:r>
                <a:rPr lang="zh-CN" altLang="en-US" sz="1400"/>
                <a:t>新注册用户</a:t>
              </a:r>
              <a:r>
                <a:rPr lang="en-US" altLang="zh-CN" sz="1400"/>
                <a:t>128</a:t>
              </a:r>
              <a:r>
                <a:rPr lang="zh-CN" altLang="en-US" sz="1400"/>
                <a:t>个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    </a:t>
              </a:r>
              <a:r>
                <a:rPr lang="zh-CN" altLang="en-US" sz="1400"/>
                <a:t>发出请求</a:t>
              </a:r>
              <a:r>
                <a:rPr lang="en-US" altLang="zh-CN" sz="1400"/>
                <a:t>592</a:t>
              </a:r>
              <a:r>
                <a:rPr lang="zh-CN" altLang="en-US" sz="1400"/>
                <a:t>笔</a:t>
              </a:r>
              <a:r>
                <a:rPr lang="en-US" altLang="zh-CN" sz="1400"/>
                <a:t>        </a:t>
              </a:r>
            </a:p>
          </p:txBody>
        </p:sp>
      </p:grpSp>
      <p:sp>
        <p:nvSpPr>
          <p:cNvPr id="29698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3553" name="Picture 1" descr="C:\Documents and Settings\Administrator\Application Data\Tencent\Users\47987964\QQ\WinTemp\RichOle\{3UE)09`Y)FYS0T`U0S064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7988" y="2024063"/>
            <a:ext cx="4783137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E:\文献传递\文献传递会议\2013CASHL华中-武汉大学\精彩回眸照片\2009年河南行（3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8463" y="4340225"/>
            <a:ext cx="2879725" cy="21605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14313" y="1214438"/>
            <a:ext cx="4357687" cy="5291137"/>
            <a:chOff x="720" y="2143"/>
            <a:chExt cx="1489" cy="2387"/>
          </a:xfrm>
        </p:grpSpPr>
        <p:sp>
          <p:nvSpPr>
            <p:cNvPr id="30726" name="AutoShape 5"/>
            <p:cNvSpPr>
              <a:spLocks noChangeArrowheads="1"/>
            </p:cNvSpPr>
            <p:nvPr/>
          </p:nvSpPr>
          <p:spPr bwMode="auto">
            <a:xfrm>
              <a:off x="720" y="2143"/>
              <a:ext cx="1489" cy="238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>
                <a:latin typeface="Verdana" pitchFamily="34" charset="0"/>
              </a:endParaRPr>
            </a:p>
          </p:txBody>
        </p:sp>
        <p:sp>
          <p:nvSpPr>
            <p:cNvPr id="30727" name="Text Box 6"/>
            <p:cNvSpPr txBox="1">
              <a:spLocks noChangeArrowheads="1"/>
            </p:cNvSpPr>
            <p:nvPr/>
          </p:nvSpPr>
          <p:spPr bwMode="auto">
            <a:xfrm>
              <a:off x="744" y="2225"/>
              <a:ext cx="1440" cy="2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Aft>
                  <a:spcPts val="1200"/>
                </a:spcAft>
              </a:pPr>
              <a:r>
                <a:rPr lang="en-US" altLang="zh-CN" b="1">
                  <a:solidFill>
                    <a:srgbClr val="000000"/>
                  </a:solidFill>
                </a:rPr>
                <a:t>2009</a:t>
              </a:r>
              <a:r>
                <a:rPr lang="zh-CN" altLang="en-US" b="1">
                  <a:solidFill>
                    <a:srgbClr val="000000"/>
                  </a:solidFill>
                </a:rPr>
                <a:t>年“牵手河南，相约</a:t>
              </a:r>
              <a:r>
                <a:rPr lang="en-US" altLang="zh-CN" b="1">
                  <a:solidFill>
                    <a:srgbClr val="000000"/>
                  </a:solidFill>
                </a:rPr>
                <a:t>CASHL——CASHL</a:t>
              </a:r>
              <a:r>
                <a:rPr lang="zh-CN" altLang="en-US" b="1">
                  <a:solidFill>
                    <a:srgbClr val="000000"/>
                  </a:solidFill>
                </a:rPr>
                <a:t>走入华中</a:t>
              </a:r>
              <a:r>
                <a:rPr lang="en-US" altLang="zh-CN" b="1">
                  <a:solidFill>
                    <a:srgbClr val="000000"/>
                  </a:solidFill>
                </a:rPr>
                <a:t>”</a:t>
              </a:r>
              <a:r>
                <a:rPr lang="zh-CN" altLang="en-US" b="1">
                  <a:solidFill>
                    <a:srgbClr val="000000"/>
                  </a:solidFill>
                </a:rPr>
                <a:t>之河南行</a:t>
              </a:r>
              <a:endParaRPr lang="en-US" altLang="zh-CN" b="1">
                <a:solidFill>
                  <a:srgbClr val="000000"/>
                </a:solidFill>
              </a:endParaRPr>
            </a:p>
            <a:p>
              <a:pPr eaLnBrk="0" hangingPunct="0"/>
              <a:r>
                <a:rPr lang="zh-CN" altLang="en-US" sz="1400"/>
                <a:t>会议时间：</a:t>
              </a:r>
              <a:r>
                <a:rPr lang="en-US" altLang="zh-CN" sz="1400"/>
                <a:t>2009</a:t>
              </a:r>
              <a:r>
                <a:rPr lang="zh-CN" altLang="en-US" sz="1400"/>
                <a:t>年</a:t>
              </a:r>
              <a:r>
                <a:rPr lang="en-US" altLang="zh-CN" sz="1400"/>
                <a:t>5</a:t>
              </a:r>
              <a:r>
                <a:rPr lang="zh-CN" altLang="en-US" sz="1400"/>
                <a:t>月</a:t>
              </a:r>
              <a:r>
                <a:rPr lang="en-US" altLang="zh-CN" sz="1400"/>
                <a:t>6</a:t>
              </a:r>
              <a:r>
                <a:rPr lang="zh-CN" altLang="en-US" sz="1400"/>
                <a:t>日</a:t>
              </a:r>
              <a:endParaRPr lang="en-US" altLang="zh-CN" sz="1400"/>
            </a:p>
            <a:p>
              <a:pPr eaLnBrk="0" hangingPunct="0"/>
              <a:r>
                <a:rPr lang="zh-CN" altLang="en-US" sz="1400"/>
                <a:t>会议地点：郑州大学图书馆</a:t>
              </a:r>
              <a:endParaRPr lang="en-US" altLang="zh-CN" sz="1400"/>
            </a:p>
            <a:p>
              <a:pPr eaLnBrk="0" hangingPunct="0"/>
              <a:r>
                <a:rPr lang="zh-CN" altLang="en-US" sz="1400"/>
                <a:t>参会代表：河南省</a:t>
              </a:r>
              <a:r>
                <a:rPr lang="en-US" altLang="zh-CN" sz="1400"/>
                <a:t>33</a:t>
              </a:r>
              <a:r>
                <a:rPr lang="zh-CN" altLang="en-US" sz="1400"/>
                <a:t>家高校图书馆、</a:t>
              </a:r>
              <a:r>
                <a:rPr lang="en-US" altLang="zh-CN" sz="1400"/>
                <a:t>4</a:t>
              </a:r>
              <a:r>
                <a:rPr lang="zh-CN" altLang="en-US" sz="1400"/>
                <a:t>所军队院校图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 </a:t>
              </a:r>
              <a:r>
                <a:rPr lang="zh-CN" altLang="en-US" sz="1400"/>
                <a:t>书馆和河南省图书馆、郑州市图书馆、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 </a:t>
              </a:r>
              <a:r>
                <a:rPr lang="zh-CN" altLang="en-US" sz="1400"/>
                <a:t>河南省社科院图书馆的主管馆长和馆际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 </a:t>
              </a:r>
              <a:r>
                <a:rPr lang="zh-CN" altLang="en-US" sz="1400"/>
                <a:t>互借员，以及郑州大学有关院系师生共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 </a:t>
              </a:r>
              <a:r>
                <a:rPr lang="zh-CN" altLang="en-US" sz="1400"/>
                <a:t>计</a:t>
              </a:r>
              <a:r>
                <a:rPr lang="en-US" altLang="zh-CN" sz="1400"/>
                <a:t>180</a:t>
              </a:r>
              <a:r>
                <a:rPr lang="zh-CN" altLang="en-US" sz="1400"/>
                <a:t>余人</a:t>
              </a:r>
              <a:endParaRPr lang="en-US" altLang="zh-CN" sz="1400"/>
            </a:p>
            <a:p>
              <a:pPr eaLnBrk="0" hangingPunct="0"/>
              <a:r>
                <a:rPr lang="zh-CN" altLang="en-US" sz="1400"/>
                <a:t>特邀嘉宾：教育部高等学校图书情报工作委员会副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 </a:t>
              </a:r>
              <a:r>
                <a:rPr lang="zh-CN" altLang="en-US" sz="1400"/>
                <a:t>主任、</a:t>
              </a:r>
              <a:r>
                <a:rPr lang="en-US" altLang="zh-CN" sz="1400"/>
                <a:t>CASHL</a:t>
              </a:r>
              <a:r>
                <a:rPr lang="zh-CN" altLang="en-US" sz="1400"/>
                <a:t>专家咨询组专家、原北京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 </a:t>
              </a:r>
              <a:r>
                <a:rPr lang="zh-CN" altLang="en-US" sz="1400"/>
                <a:t>大学图书馆戴龙基馆长，</a:t>
              </a:r>
              <a:r>
                <a:rPr lang="en-US" altLang="zh-CN" sz="1400"/>
                <a:t>CASHL</a:t>
              </a:r>
              <a:r>
                <a:rPr lang="zh-CN" altLang="en-US" sz="1400"/>
                <a:t>管理中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 </a:t>
              </a:r>
              <a:r>
                <a:rPr lang="zh-CN" altLang="en-US" sz="1400"/>
                <a:t>心关志英副秘书长，</a:t>
              </a:r>
              <a:r>
                <a:rPr lang="en-US" altLang="zh-CN" sz="1400"/>
                <a:t>CASHL</a:t>
              </a:r>
              <a:r>
                <a:rPr lang="zh-CN" altLang="en-US" sz="1400"/>
                <a:t>华中区域中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 </a:t>
              </a:r>
              <a:r>
                <a:rPr lang="zh-CN" altLang="en-US" sz="1400"/>
                <a:t>心武汉大学图书馆周明华副馆长，河南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 </a:t>
              </a:r>
              <a:r>
                <a:rPr lang="zh-CN" altLang="en-US" sz="1400"/>
                <a:t>高校图工委副主任、中原工学院图书馆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 </a:t>
              </a:r>
              <a:r>
                <a:rPr lang="zh-CN" altLang="en-US" sz="1400"/>
                <a:t>张怀涛馆长，河南高校图工委副秘书长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 </a:t>
              </a:r>
              <a:r>
                <a:rPr lang="zh-CN" altLang="en-US" sz="1400"/>
                <a:t>郑州牧专图书馆魏秀娟馆长，郑州大学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 </a:t>
              </a:r>
              <a:r>
                <a:rPr lang="zh-CN" altLang="en-US" sz="1400"/>
                <a:t>社科办杨云香主任</a:t>
              </a:r>
              <a:endParaRPr lang="en-US" altLang="zh-CN" sz="1400"/>
            </a:p>
            <a:p>
              <a:pPr eaLnBrk="0" hangingPunct="0"/>
              <a:r>
                <a:rPr lang="zh-CN" altLang="en-US" sz="1400"/>
                <a:t>培训人数：</a:t>
              </a:r>
              <a:r>
                <a:rPr lang="en-US" altLang="zh-CN" sz="1400"/>
                <a:t>80</a:t>
              </a:r>
              <a:r>
                <a:rPr lang="zh-CN" altLang="en-US" sz="1400"/>
                <a:t>人</a:t>
              </a:r>
              <a:endParaRPr lang="en-US" altLang="zh-CN" sz="1400"/>
            </a:p>
            <a:p>
              <a:pPr eaLnBrk="0" hangingPunct="0"/>
              <a:r>
                <a:rPr lang="zh-CN" altLang="en-US" sz="1400"/>
                <a:t>取得的成效：新加入成员馆</a:t>
              </a:r>
              <a:r>
                <a:rPr lang="en-US" altLang="zh-CN" sz="1400"/>
                <a:t>17</a:t>
              </a:r>
              <a:r>
                <a:rPr lang="zh-CN" altLang="en-US" sz="1400"/>
                <a:t>个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    </a:t>
              </a:r>
              <a:r>
                <a:rPr lang="zh-CN" altLang="en-US" sz="1400"/>
                <a:t>新注册用户</a:t>
              </a:r>
              <a:r>
                <a:rPr lang="en-US" altLang="zh-CN" sz="1400"/>
                <a:t>740</a:t>
              </a:r>
              <a:r>
                <a:rPr lang="zh-CN" altLang="en-US" sz="1400"/>
                <a:t>个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    </a:t>
              </a:r>
              <a:r>
                <a:rPr lang="zh-CN" altLang="en-US" sz="1400"/>
                <a:t>发出请求</a:t>
              </a:r>
              <a:r>
                <a:rPr lang="en-US" altLang="zh-CN" sz="1400"/>
                <a:t>18,722</a:t>
              </a:r>
              <a:r>
                <a:rPr lang="zh-CN" altLang="en-US" sz="1400"/>
                <a:t>笔</a:t>
              </a:r>
              <a:r>
                <a:rPr lang="en-US" altLang="zh-CN" sz="1400"/>
                <a:t> </a:t>
              </a:r>
              <a:endParaRPr lang="en-US" altLang="zh-CN" sz="1400">
                <a:solidFill>
                  <a:srgbClr val="000000"/>
                </a:solidFill>
              </a:endParaRPr>
            </a:p>
          </p:txBody>
        </p:sp>
      </p:grpSp>
      <p:sp>
        <p:nvSpPr>
          <p:cNvPr id="30723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8915" name="Picture 3" descr="E:\文献传递\文献传递会议\2013CASHL华中-武汉大学\精彩回眸照片\2009年河南行（2）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1400" y="2625725"/>
            <a:ext cx="2879725" cy="21605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914" name="Picture 2" descr="E:\文献传递\文献传递会议\2013CASHL华中-武汉大学\精彩回眸照片\2009年河南行（1）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2650" y="982663"/>
            <a:ext cx="2879725" cy="21605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14313" y="1428750"/>
            <a:ext cx="3786187" cy="5000625"/>
            <a:chOff x="720" y="2199"/>
            <a:chExt cx="1440" cy="1908"/>
          </a:xfrm>
        </p:grpSpPr>
        <p:sp>
          <p:nvSpPr>
            <p:cNvPr id="31750" name="AutoShape 5"/>
            <p:cNvSpPr>
              <a:spLocks noChangeArrowheads="1"/>
            </p:cNvSpPr>
            <p:nvPr/>
          </p:nvSpPr>
          <p:spPr bwMode="auto">
            <a:xfrm>
              <a:off x="720" y="2199"/>
              <a:ext cx="1440" cy="190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>
                <a:latin typeface="Verdana" pitchFamily="34" charset="0"/>
              </a:endParaRPr>
            </a:p>
          </p:txBody>
        </p:sp>
        <p:sp>
          <p:nvSpPr>
            <p:cNvPr id="31751" name="Text Box 6"/>
            <p:cNvSpPr txBox="1">
              <a:spLocks noChangeArrowheads="1"/>
            </p:cNvSpPr>
            <p:nvPr/>
          </p:nvSpPr>
          <p:spPr bwMode="auto">
            <a:xfrm>
              <a:off x="748" y="2267"/>
              <a:ext cx="1384" cy="1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b="1">
                  <a:solidFill>
                    <a:srgbClr val="000000"/>
                  </a:solidFill>
                </a:rPr>
                <a:t>2010</a:t>
              </a:r>
              <a:r>
                <a:rPr lang="zh-CN" altLang="en-US" b="1">
                  <a:solidFill>
                    <a:srgbClr val="000000"/>
                  </a:solidFill>
                </a:rPr>
                <a:t>年“相聚橘子洲头，</a:t>
              </a:r>
              <a:r>
                <a:rPr lang="en-US" altLang="zh-CN" b="1">
                  <a:solidFill>
                    <a:srgbClr val="000000"/>
                  </a:solidFill>
                </a:rPr>
                <a:t>CASHL</a:t>
              </a:r>
              <a:r>
                <a:rPr lang="zh-CN" altLang="en-US" b="1">
                  <a:solidFill>
                    <a:srgbClr val="000000"/>
                  </a:solidFill>
                </a:rPr>
                <a:t>走进三湘大地</a:t>
              </a:r>
              <a:r>
                <a:rPr lang="en-US" altLang="zh-CN" b="1">
                  <a:solidFill>
                    <a:srgbClr val="000000"/>
                  </a:solidFill>
                </a:rPr>
                <a:t>——CASHL</a:t>
              </a:r>
              <a:r>
                <a:rPr lang="zh-CN" altLang="en-US" b="1">
                  <a:solidFill>
                    <a:srgbClr val="000000"/>
                  </a:solidFill>
                </a:rPr>
                <a:t>走入华中” 之湖南行</a:t>
              </a:r>
              <a:endParaRPr lang="en-US" altLang="zh-CN" b="1">
                <a:solidFill>
                  <a:srgbClr val="000000"/>
                </a:solidFill>
              </a:endParaRPr>
            </a:p>
            <a:p>
              <a:pPr eaLnBrk="0" hangingPunct="0"/>
              <a:r>
                <a:rPr lang="zh-CN" altLang="en-US" sz="1400"/>
                <a:t>会议时间：</a:t>
              </a:r>
              <a:r>
                <a:rPr lang="en-US" altLang="zh-CN" sz="1400"/>
                <a:t>2010</a:t>
              </a:r>
              <a:r>
                <a:rPr lang="zh-CN" altLang="en-US" sz="1400"/>
                <a:t>年</a:t>
              </a:r>
              <a:r>
                <a:rPr lang="en-US" altLang="zh-CN" sz="1400"/>
                <a:t>4</a:t>
              </a:r>
              <a:r>
                <a:rPr lang="zh-CN" altLang="en-US" sz="1400"/>
                <a:t>月</a:t>
              </a:r>
              <a:r>
                <a:rPr lang="en-US" altLang="zh-CN" sz="1400"/>
                <a:t>26</a:t>
              </a:r>
              <a:r>
                <a:rPr lang="zh-CN" altLang="en-US" sz="1400"/>
                <a:t>日</a:t>
              </a:r>
              <a:endParaRPr lang="en-US" altLang="zh-CN" sz="1400"/>
            </a:p>
            <a:p>
              <a:pPr eaLnBrk="0" hangingPunct="0"/>
              <a:r>
                <a:rPr lang="zh-CN" altLang="en-US" sz="1400"/>
                <a:t>会议地点：湖南师范大学图书馆</a:t>
              </a:r>
              <a:endParaRPr lang="en-US" altLang="zh-CN" sz="1400"/>
            </a:p>
            <a:p>
              <a:pPr eaLnBrk="0" hangingPunct="0"/>
              <a:r>
                <a:rPr lang="zh-CN" altLang="en-US" sz="1400"/>
                <a:t>参会代表：湖南省</a:t>
              </a:r>
              <a:r>
                <a:rPr lang="en-US" altLang="zh-CN" sz="1400"/>
                <a:t>41</a:t>
              </a:r>
              <a:r>
                <a:rPr lang="zh-CN" altLang="en-US" sz="1400"/>
                <a:t>所普通高校和高职高专</a:t>
              </a:r>
            </a:p>
            <a:p>
              <a:pPr eaLnBrk="0" hangingPunct="0"/>
              <a:r>
                <a:rPr lang="zh-CN" altLang="en-US" sz="1400"/>
                <a:t>                   图书馆馆长与馆际互借员共</a:t>
              </a:r>
              <a:r>
                <a:rPr lang="en-US" altLang="zh-CN" sz="1400"/>
                <a:t>100</a:t>
              </a:r>
            </a:p>
            <a:p>
              <a:pPr eaLnBrk="0" hangingPunct="0"/>
              <a:r>
                <a:rPr lang="en-US" altLang="zh-CN" sz="1400"/>
                <a:t>                   </a:t>
              </a:r>
              <a:r>
                <a:rPr lang="zh-CN" altLang="en-US" sz="1400"/>
                <a:t>余人</a:t>
              </a:r>
              <a:endParaRPr lang="en-US" altLang="zh-CN" sz="1400"/>
            </a:p>
            <a:p>
              <a:pPr eaLnBrk="0" hangingPunct="0"/>
              <a:r>
                <a:rPr lang="zh-CN" altLang="en-US" sz="1400"/>
                <a:t>特邀嘉宾：</a:t>
              </a:r>
              <a:r>
                <a:rPr lang="en-US" altLang="zh-CN" sz="1400"/>
                <a:t>CASHL</a:t>
              </a:r>
              <a:r>
                <a:rPr lang="zh-CN" altLang="en-US" sz="1400"/>
                <a:t>管理中心副主任、北京大</a:t>
              </a:r>
            </a:p>
            <a:p>
              <a:pPr eaLnBrk="0" hangingPunct="0"/>
              <a:r>
                <a:rPr lang="zh-CN" altLang="en-US" sz="1400"/>
                <a:t>                  学图书副馆长肖珑教授，武汉大</a:t>
              </a:r>
            </a:p>
            <a:p>
              <a:pPr eaLnBrk="0" hangingPunct="0"/>
              <a:r>
                <a:rPr lang="zh-CN" altLang="en-US" sz="1400"/>
                <a:t>                  学图书馆肖仁清副馆长，</a:t>
              </a:r>
              <a:r>
                <a:rPr lang="en-US" altLang="zh-CN" sz="1400"/>
                <a:t>CASHL</a:t>
              </a:r>
            </a:p>
            <a:p>
              <a:pPr eaLnBrk="0" hangingPunct="0"/>
              <a:r>
                <a:rPr lang="en-US" altLang="zh-CN" sz="1400"/>
                <a:t>                  </a:t>
              </a:r>
              <a:r>
                <a:rPr lang="zh-CN" altLang="en-US" sz="1400"/>
                <a:t>华中区域中心副主任、武汉大学</a:t>
              </a:r>
            </a:p>
            <a:p>
              <a:pPr eaLnBrk="0" hangingPunct="0"/>
              <a:r>
                <a:rPr lang="zh-CN" altLang="en-US" sz="1400"/>
                <a:t>                  图书馆张洪元副馆长，湖南省教</a:t>
              </a:r>
            </a:p>
            <a:p>
              <a:pPr eaLnBrk="0" hangingPunct="0"/>
              <a:r>
                <a:rPr lang="zh-CN" altLang="en-US" sz="1400"/>
                <a:t>                  育厅高等教育处唐利斌处长，湖</a:t>
              </a:r>
            </a:p>
            <a:p>
              <a:pPr eaLnBrk="0" hangingPunct="0"/>
              <a:r>
                <a:rPr lang="zh-CN" altLang="en-US" sz="1400"/>
                <a:t>                  南师范大学龚维忠副校长和湖南</a:t>
              </a:r>
            </a:p>
            <a:p>
              <a:pPr eaLnBrk="0" hangingPunct="0"/>
              <a:r>
                <a:rPr lang="zh-CN" altLang="en-US" sz="1400"/>
                <a:t>                  省图书馆伍艺副馆长、湖南省社</a:t>
              </a:r>
            </a:p>
            <a:p>
              <a:pPr eaLnBrk="0" hangingPunct="0"/>
              <a:r>
                <a:rPr lang="zh-CN" altLang="en-US" sz="1400"/>
                <a:t>                  科院图书馆李斌副馆长</a:t>
              </a:r>
              <a:endParaRPr lang="en-US" altLang="zh-CN" sz="1400"/>
            </a:p>
            <a:p>
              <a:pPr eaLnBrk="0" hangingPunct="0"/>
              <a:r>
                <a:rPr lang="zh-CN" altLang="en-US" sz="1400"/>
                <a:t>培训人数：</a:t>
              </a:r>
              <a:r>
                <a:rPr lang="en-US" altLang="zh-CN" sz="1400"/>
                <a:t>50</a:t>
              </a:r>
              <a:r>
                <a:rPr lang="zh-CN" altLang="en-US" sz="1400"/>
                <a:t>人</a:t>
              </a:r>
              <a:endParaRPr lang="en-US" altLang="zh-CN" sz="1400"/>
            </a:p>
            <a:p>
              <a:pPr eaLnBrk="0" hangingPunct="0"/>
              <a:r>
                <a:rPr lang="zh-CN" altLang="en-US" sz="1400"/>
                <a:t>取得的成效：新加入成员馆</a:t>
              </a:r>
              <a:r>
                <a:rPr lang="en-US" altLang="zh-CN" sz="1400"/>
                <a:t>15</a:t>
              </a:r>
              <a:r>
                <a:rPr lang="zh-CN" altLang="en-US" sz="1400"/>
                <a:t>个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    </a:t>
              </a:r>
              <a:r>
                <a:rPr lang="zh-CN" altLang="en-US" sz="1400"/>
                <a:t>新注册用户</a:t>
              </a:r>
              <a:r>
                <a:rPr lang="en-US" altLang="zh-CN" sz="1400"/>
                <a:t>251</a:t>
              </a:r>
              <a:r>
                <a:rPr lang="zh-CN" altLang="en-US" sz="1400"/>
                <a:t>个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    </a:t>
              </a:r>
              <a:r>
                <a:rPr lang="zh-CN" altLang="en-US" sz="1400"/>
                <a:t>发出请求</a:t>
              </a:r>
              <a:r>
                <a:rPr lang="en-US" altLang="zh-CN" sz="1400"/>
                <a:t>6327</a:t>
              </a:r>
              <a:r>
                <a:rPr lang="zh-CN" altLang="en-US" sz="1400"/>
                <a:t>笔</a:t>
              </a:r>
              <a:endParaRPr lang="en-US" altLang="zh-CN" sz="1400">
                <a:solidFill>
                  <a:srgbClr val="000000"/>
                </a:solidFill>
              </a:endParaRPr>
            </a:p>
          </p:txBody>
        </p:sp>
      </p:grpSp>
      <p:sp>
        <p:nvSpPr>
          <p:cNvPr id="31746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9939" name="Picture 3" descr="E:\文献传递\文献传递会议\2013CASHL华中-武汉大学\精彩回眸照片\2010年湖南行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1400" y="2428875"/>
            <a:ext cx="2879725" cy="21605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938" name="Picture 2" descr="E:\文献传递\文献传递会议\2013CASHL华中-武汉大学\精彩回眸照片\2010年湖南行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1150" y="1000125"/>
            <a:ext cx="2879725" cy="21605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940" name="Picture 4" descr="E:\文献传递\文献传递会议\2013CASHL华中-武汉大学\精彩回眸照片\2010年湖南行（1）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2350" y="4340225"/>
            <a:ext cx="3240088" cy="21605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85750" y="1358900"/>
            <a:ext cx="4000500" cy="5167313"/>
            <a:chOff x="720" y="2094"/>
            <a:chExt cx="1440" cy="2030"/>
          </a:xfrm>
        </p:grpSpPr>
        <p:sp>
          <p:nvSpPr>
            <p:cNvPr id="32773" name="AutoShape 5"/>
            <p:cNvSpPr>
              <a:spLocks noChangeArrowheads="1"/>
            </p:cNvSpPr>
            <p:nvPr/>
          </p:nvSpPr>
          <p:spPr bwMode="auto">
            <a:xfrm>
              <a:off x="720" y="2094"/>
              <a:ext cx="1440" cy="202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>
                <a:latin typeface="Verdana" pitchFamily="34" charset="0"/>
              </a:endParaRPr>
            </a:p>
          </p:txBody>
        </p:sp>
        <p:sp>
          <p:nvSpPr>
            <p:cNvPr id="32774" name="Text Box 6"/>
            <p:cNvSpPr txBox="1">
              <a:spLocks noChangeArrowheads="1"/>
            </p:cNvSpPr>
            <p:nvPr/>
          </p:nvSpPr>
          <p:spPr bwMode="auto">
            <a:xfrm>
              <a:off x="745" y="2153"/>
              <a:ext cx="1389" cy="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Aft>
                  <a:spcPts val="1200"/>
                </a:spcAft>
              </a:pPr>
              <a:r>
                <a:rPr lang="en-US" altLang="zh-CN" b="1">
                  <a:solidFill>
                    <a:srgbClr val="000000"/>
                  </a:solidFill>
                </a:rPr>
                <a:t>2011</a:t>
              </a:r>
              <a:r>
                <a:rPr lang="zh-CN" altLang="en-US" b="1">
                  <a:solidFill>
                    <a:srgbClr val="000000"/>
                  </a:solidFill>
                </a:rPr>
                <a:t>年“聚文苑菁华 辅学苑翘楚</a:t>
              </a:r>
              <a:r>
                <a:rPr lang="en-US" altLang="zh-CN" b="1">
                  <a:solidFill>
                    <a:srgbClr val="000000"/>
                  </a:solidFill>
                </a:rPr>
                <a:t>——</a:t>
              </a:r>
              <a:r>
                <a:rPr lang="zh-CN" altLang="en-US" b="1">
                  <a:solidFill>
                    <a:srgbClr val="000000"/>
                  </a:solidFill>
                </a:rPr>
                <a:t>依托</a:t>
              </a:r>
              <a:r>
                <a:rPr lang="en-US" altLang="zh-CN" b="1">
                  <a:solidFill>
                    <a:srgbClr val="000000"/>
                  </a:solidFill>
                </a:rPr>
                <a:t>CASHL</a:t>
              </a:r>
              <a:r>
                <a:rPr lang="zh-CN" altLang="en-US" b="1">
                  <a:solidFill>
                    <a:srgbClr val="000000"/>
                  </a:solidFill>
                </a:rPr>
                <a:t>资源，服务人文社科重点研究基地 ” </a:t>
              </a:r>
              <a:r>
                <a:rPr lang="en-US" altLang="zh-CN" b="1">
                  <a:solidFill>
                    <a:srgbClr val="000000"/>
                  </a:solidFill>
                </a:rPr>
                <a:t>CASHL</a:t>
              </a:r>
              <a:r>
                <a:rPr lang="zh-CN" altLang="en-US" b="1">
                  <a:solidFill>
                    <a:srgbClr val="000000"/>
                  </a:solidFill>
                </a:rPr>
                <a:t>走入人文社科重点研究基地</a:t>
              </a:r>
              <a:endParaRPr lang="en-US" altLang="zh-CN" b="1">
                <a:solidFill>
                  <a:srgbClr val="000000"/>
                </a:solidFill>
              </a:endParaRPr>
            </a:p>
            <a:p>
              <a:pPr eaLnBrk="0" hangingPunct="0"/>
              <a:r>
                <a:rPr lang="zh-CN" altLang="en-US" sz="1400"/>
                <a:t>会议时间：</a:t>
              </a:r>
              <a:r>
                <a:rPr lang="en-US" altLang="zh-CN" sz="1400"/>
                <a:t>2011</a:t>
              </a:r>
              <a:r>
                <a:rPr lang="zh-CN" altLang="en-US" sz="1400"/>
                <a:t>年</a:t>
              </a:r>
              <a:r>
                <a:rPr lang="en-US" altLang="zh-CN" sz="1400"/>
                <a:t>4</a:t>
              </a:r>
              <a:r>
                <a:rPr lang="zh-CN" altLang="en-US" sz="1400"/>
                <a:t>月</a:t>
              </a:r>
              <a:r>
                <a:rPr lang="en-US" altLang="zh-CN" sz="1400"/>
                <a:t>22-23</a:t>
              </a:r>
              <a:r>
                <a:rPr lang="zh-CN" altLang="en-US" sz="1400"/>
                <a:t>日</a:t>
              </a:r>
              <a:endParaRPr lang="en-US" altLang="zh-CN" sz="1400"/>
            </a:p>
            <a:p>
              <a:pPr eaLnBrk="0" hangingPunct="0"/>
              <a:r>
                <a:rPr lang="zh-CN" altLang="en-US" sz="1400"/>
                <a:t>会议地点：湖北民族学院图书馆</a:t>
              </a:r>
              <a:endParaRPr lang="en-US" altLang="zh-CN" sz="1400"/>
            </a:p>
            <a:p>
              <a:pPr eaLnBrk="0" hangingPunct="0"/>
              <a:r>
                <a:rPr lang="zh-CN" altLang="en-US" sz="1400"/>
                <a:t>参会代表：华中四省人文社科重点研究基地和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 </a:t>
              </a:r>
              <a:r>
                <a:rPr lang="zh-CN" altLang="en-US" sz="1400"/>
                <a:t>所在学校图书馆、资料室的领导及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 </a:t>
              </a:r>
              <a:r>
                <a:rPr lang="zh-CN" altLang="en-US" sz="1400"/>
                <a:t>工作人员等</a:t>
              </a:r>
              <a:r>
                <a:rPr lang="en-US" altLang="zh-CN" sz="1400"/>
                <a:t>30</a:t>
              </a:r>
              <a:r>
                <a:rPr lang="zh-CN" altLang="en-US" sz="1400"/>
                <a:t>余位代表以及湖北民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 </a:t>
              </a:r>
              <a:r>
                <a:rPr lang="zh-CN" altLang="en-US" sz="1400"/>
                <a:t>族学院图书馆全体工作人员和院系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 </a:t>
              </a:r>
              <a:r>
                <a:rPr lang="zh-CN" altLang="en-US" sz="1400"/>
                <a:t>师生代表共计约</a:t>
              </a:r>
              <a:r>
                <a:rPr lang="en-US" altLang="zh-CN" sz="1400"/>
                <a:t>100</a:t>
              </a:r>
              <a:r>
                <a:rPr lang="zh-CN" altLang="en-US" sz="1400"/>
                <a:t>人</a:t>
              </a:r>
              <a:endParaRPr lang="en-US" altLang="zh-CN" sz="1400"/>
            </a:p>
            <a:p>
              <a:pPr eaLnBrk="0" hangingPunct="0"/>
              <a:r>
                <a:rPr lang="zh-CN" altLang="en-US" sz="1400"/>
                <a:t>特邀嘉宾：教育部社科司何健处长、湖北民族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 </a:t>
              </a:r>
              <a:r>
                <a:rPr lang="zh-CN" altLang="en-US" sz="1400"/>
                <a:t>学院汪兴平副院长、武汉大学人文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 </a:t>
              </a:r>
              <a:r>
                <a:rPr lang="zh-CN" altLang="en-US" sz="1400"/>
                <a:t>社科学院宋朝阳副院长、</a:t>
              </a:r>
              <a:r>
                <a:rPr lang="en-US" altLang="zh-CN" sz="1400"/>
                <a:t>CASHL</a:t>
              </a:r>
              <a:r>
                <a:rPr lang="zh-CN" altLang="en-US" sz="1400"/>
                <a:t>管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 </a:t>
              </a:r>
              <a:r>
                <a:rPr lang="zh-CN" altLang="en-US" sz="1400"/>
                <a:t>理中心关志英副秘书长、</a:t>
              </a:r>
              <a:r>
                <a:rPr lang="en-US" altLang="zh-CN" sz="1400"/>
                <a:t>CASHL</a:t>
              </a:r>
              <a:r>
                <a:rPr lang="zh-CN" altLang="en-US" sz="1400"/>
                <a:t>华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 </a:t>
              </a:r>
              <a:r>
                <a:rPr lang="zh-CN" altLang="en-US" sz="1400"/>
                <a:t>中区域中心武汉大学图书馆肖仁清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 </a:t>
              </a:r>
              <a:r>
                <a:rPr lang="zh-CN" altLang="en-US" sz="1400"/>
                <a:t>副馆长、张洪元副馆长、湖北民族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 </a:t>
              </a:r>
              <a:r>
                <a:rPr lang="zh-CN" altLang="en-US" sz="1400"/>
                <a:t>学院图书馆谭大友馆长</a:t>
              </a:r>
              <a:endParaRPr lang="en-US" altLang="zh-CN" sz="1400"/>
            </a:p>
            <a:p>
              <a:pPr eaLnBrk="0" hangingPunct="0"/>
              <a:r>
                <a:rPr lang="zh-CN" altLang="en-US" sz="1400"/>
                <a:t>培训人数：</a:t>
              </a:r>
              <a:r>
                <a:rPr lang="en-US" altLang="zh-CN" sz="1400"/>
                <a:t>20</a:t>
              </a:r>
              <a:r>
                <a:rPr lang="zh-CN" altLang="en-US" sz="1400"/>
                <a:t>人</a:t>
              </a:r>
              <a:endParaRPr lang="en-US" altLang="zh-CN" sz="1400"/>
            </a:p>
            <a:p>
              <a:pPr eaLnBrk="0" hangingPunct="0"/>
              <a:r>
                <a:rPr lang="zh-CN" altLang="en-US" sz="1400"/>
                <a:t>取得的成效：首次面向高校人文社科重点研究</a:t>
              </a:r>
              <a:endParaRPr lang="en-US" altLang="zh-CN" sz="1400"/>
            </a:p>
            <a:p>
              <a:pPr eaLnBrk="0" hangingPunct="0"/>
              <a:r>
                <a:rPr lang="en-US" altLang="zh-CN" sz="1400"/>
                <a:t>                      </a:t>
              </a:r>
              <a:r>
                <a:rPr lang="zh-CN" altLang="en-US" sz="1400"/>
                <a:t>基地的学科化服务推广</a:t>
              </a:r>
            </a:p>
          </p:txBody>
        </p:sp>
      </p:grpSp>
      <p:sp>
        <p:nvSpPr>
          <p:cNvPr id="32770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0963" name="Picture 3" descr="E:\文献传递\文献传递会议\2013CASHL华中-武汉大学\精彩回眸照片\2011年湖北民族学院（2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000375"/>
            <a:ext cx="4319587" cy="324008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0962" name="Picture 2" descr="E:\文献传递\文献传递会议\2013CASHL华中-武汉大学\精彩回眸照片\2011年湖北民族学院（1）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500188"/>
            <a:ext cx="4319587" cy="21590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14313" y="1428750"/>
            <a:ext cx="4357687" cy="5000625"/>
            <a:chOff x="720" y="2156"/>
            <a:chExt cx="1440" cy="1795"/>
          </a:xfrm>
        </p:grpSpPr>
        <p:sp>
          <p:nvSpPr>
            <p:cNvPr id="33797" name="AutoShape 5"/>
            <p:cNvSpPr>
              <a:spLocks noChangeArrowheads="1"/>
            </p:cNvSpPr>
            <p:nvPr/>
          </p:nvSpPr>
          <p:spPr bwMode="auto">
            <a:xfrm>
              <a:off x="720" y="2156"/>
              <a:ext cx="1440" cy="179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>
                <a:latin typeface="Verdana" pitchFamily="34" charset="0"/>
              </a:endParaRPr>
            </a:p>
          </p:txBody>
        </p:sp>
        <p:sp>
          <p:nvSpPr>
            <p:cNvPr id="33798" name="Text Box 6"/>
            <p:cNvSpPr txBox="1">
              <a:spLocks noChangeArrowheads="1"/>
            </p:cNvSpPr>
            <p:nvPr/>
          </p:nvSpPr>
          <p:spPr bwMode="auto">
            <a:xfrm>
              <a:off x="756" y="2224"/>
              <a:ext cx="1380" cy="1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Aft>
                  <a:spcPts val="1200"/>
                </a:spcAft>
              </a:pPr>
              <a:r>
                <a:rPr lang="en-US" altLang="zh-CN" b="1" dirty="0">
                  <a:solidFill>
                    <a:srgbClr val="000000"/>
                  </a:solidFill>
                </a:rPr>
                <a:t>2012</a:t>
              </a:r>
              <a:r>
                <a:rPr lang="zh-CN" altLang="en-US" b="1" dirty="0">
                  <a:solidFill>
                    <a:srgbClr val="000000"/>
                  </a:solidFill>
                </a:rPr>
                <a:t>年“</a:t>
              </a:r>
              <a:r>
                <a:rPr lang="en-US" altLang="zh-CN" b="1" dirty="0">
                  <a:solidFill>
                    <a:srgbClr val="000000"/>
                  </a:solidFill>
                </a:rPr>
                <a:t>CASHL</a:t>
              </a:r>
              <a:r>
                <a:rPr lang="zh-CN" altLang="en-US" b="1" dirty="0">
                  <a:solidFill>
                    <a:srgbClr val="000000"/>
                  </a:solidFill>
                </a:rPr>
                <a:t>就在你身边，服务</a:t>
              </a:r>
              <a:r>
                <a:rPr lang="en-US" altLang="zh-CN" b="1" dirty="0">
                  <a:solidFill>
                    <a:srgbClr val="000000"/>
                  </a:solidFill>
                </a:rPr>
                <a:t>,</a:t>
              </a:r>
              <a:r>
                <a:rPr lang="zh-CN" altLang="en-US" b="1" dirty="0">
                  <a:solidFill>
                    <a:srgbClr val="000000"/>
                  </a:solidFill>
                </a:rPr>
                <a:t>直到你满意” “你身边的</a:t>
              </a:r>
              <a:r>
                <a:rPr lang="en-US" altLang="zh-CN" b="1" dirty="0">
                  <a:solidFill>
                    <a:srgbClr val="000000"/>
                  </a:solidFill>
                </a:rPr>
                <a:t>CASHL”——CASHL</a:t>
              </a:r>
              <a:r>
                <a:rPr lang="zh-CN" altLang="en-US" b="1" dirty="0">
                  <a:solidFill>
                    <a:srgbClr val="000000"/>
                  </a:solidFill>
                </a:rPr>
                <a:t>基层宣传推广活动</a:t>
              </a:r>
              <a:endParaRPr lang="en-US" altLang="zh-CN" b="1" dirty="0">
                <a:solidFill>
                  <a:srgbClr val="000000"/>
                </a:solidFill>
              </a:endParaRPr>
            </a:p>
            <a:p>
              <a:pPr eaLnBrk="0" hangingPunct="0"/>
              <a:r>
                <a:rPr lang="zh-CN" altLang="en-US" sz="1400" dirty="0"/>
                <a:t>活动时间：</a:t>
              </a:r>
              <a:r>
                <a:rPr lang="en-US" altLang="zh-CN" sz="1400" dirty="0"/>
                <a:t>2012</a:t>
              </a:r>
              <a:r>
                <a:rPr lang="zh-CN" altLang="en-US" sz="1400" dirty="0"/>
                <a:t>年</a:t>
              </a:r>
              <a:r>
                <a:rPr lang="en-US" altLang="zh-CN" sz="1400" dirty="0"/>
                <a:t>5</a:t>
              </a:r>
              <a:r>
                <a:rPr lang="zh-CN" altLang="en-US" sz="1400" dirty="0"/>
                <a:t>月</a:t>
              </a:r>
              <a:r>
                <a:rPr lang="en-US" altLang="zh-CN" sz="1400" dirty="0"/>
                <a:t>8-11</a:t>
              </a:r>
              <a:r>
                <a:rPr lang="zh-CN" altLang="en-US" sz="1400" dirty="0"/>
                <a:t>日</a:t>
              </a:r>
              <a:endParaRPr lang="en-US" altLang="zh-CN" sz="1400" dirty="0"/>
            </a:p>
            <a:p>
              <a:pPr eaLnBrk="0" hangingPunct="0"/>
              <a:r>
                <a:rPr lang="zh-CN" altLang="en-US" sz="1400" dirty="0"/>
                <a:t>活动地点：九江学院、南昌大学、江西师范大学、</a:t>
              </a:r>
              <a:endParaRPr lang="en-US" altLang="zh-CN" sz="1400" dirty="0"/>
            </a:p>
            <a:p>
              <a:pPr eaLnBrk="0" hangingPunct="0"/>
              <a:r>
                <a:rPr lang="en-US" altLang="zh-CN" sz="1400" dirty="0"/>
                <a:t>                   </a:t>
              </a:r>
              <a:r>
                <a:rPr lang="zh-CN" altLang="en-US" sz="1400" dirty="0"/>
                <a:t>江西警察学院</a:t>
              </a:r>
              <a:endParaRPr lang="en-US" altLang="zh-CN" sz="1400" dirty="0"/>
            </a:p>
            <a:p>
              <a:pPr eaLnBrk="0" hangingPunct="0"/>
              <a:r>
                <a:rPr lang="zh-CN" altLang="en-US" sz="1400" dirty="0"/>
                <a:t>活动事项：海报展示、发送宣传折页及现场咨询</a:t>
              </a:r>
              <a:endParaRPr lang="en-US" altLang="zh-CN" sz="1400" dirty="0"/>
            </a:p>
            <a:p>
              <a:pPr eaLnBrk="0" hangingPunct="0"/>
              <a:r>
                <a:rPr lang="en-US" altLang="zh-CN" sz="1400" dirty="0"/>
                <a:t>                   </a:t>
              </a:r>
              <a:r>
                <a:rPr lang="zh-CN" altLang="en-US" sz="1400" dirty="0"/>
                <a:t>现场有奖注册，使用流程培训及交流         </a:t>
              </a:r>
              <a:endParaRPr lang="en-US" altLang="zh-CN" sz="1400" dirty="0"/>
            </a:p>
            <a:p>
              <a:pPr eaLnBrk="0" hangingPunct="0"/>
              <a:r>
                <a:rPr lang="zh-CN" altLang="en-US" sz="1400" dirty="0"/>
                <a:t>会议地点：江西警察学院图书馆</a:t>
              </a:r>
              <a:endParaRPr lang="en-US" altLang="zh-CN" sz="1400" dirty="0"/>
            </a:p>
            <a:p>
              <a:pPr eaLnBrk="0" hangingPunct="0"/>
              <a:r>
                <a:rPr lang="zh-CN" altLang="en-US" sz="1400" dirty="0"/>
                <a:t>参会代表：江西省</a:t>
              </a:r>
              <a:r>
                <a:rPr lang="en-US" altLang="zh-CN" sz="1400" dirty="0"/>
                <a:t>16</a:t>
              </a:r>
              <a:r>
                <a:rPr lang="zh-CN" altLang="en-US" sz="1400" dirty="0"/>
                <a:t>所</a:t>
              </a:r>
              <a:r>
                <a:rPr lang="en-US" altLang="zh-CN" sz="1400" dirty="0"/>
                <a:t>CASHL</a:t>
              </a:r>
              <a:r>
                <a:rPr lang="zh-CN" altLang="en-US" sz="1400" dirty="0"/>
                <a:t>成员馆主管领导和</a:t>
              </a:r>
              <a:endParaRPr lang="en-US" altLang="zh-CN" sz="1400" dirty="0"/>
            </a:p>
            <a:p>
              <a:pPr eaLnBrk="0" hangingPunct="0"/>
              <a:r>
                <a:rPr lang="en-US" altLang="zh-CN" sz="1400" dirty="0"/>
                <a:t>                   CASHL </a:t>
              </a:r>
              <a:r>
                <a:rPr lang="zh-CN" altLang="en-US" sz="1400" dirty="0"/>
                <a:t>项目主要负责人共</a:t>
              </a:r>
              <a:r>
                <a:rPr lang="en-US" altLang="zh-CN" sz="1400" dirty="0"/>
                <a:t>33 </a:t>
              </a:r>
              <a:r>
                <a:rPr lang="zh-CN" altLang="en-US" sz="1400" dirty="0"/>
                <a:t>人</a:t>
              </a:r>
              <a:endParaRPr lang="en-US" altLang="zh-CN" sz="1400" dirty="0"/>
            </a:p>
            <a:p>
              <a:pPr eaLnBrk="0" hangingPunct="0"/>
              <a:r>
                <a:rPr lang="zh-CN" altLang="en-US" sz="1400" dirty="0"/>
                <a:t>特邀嘉宾：</a:t>
              </a:r>
              <a:r>
                <a:rPr lang="en-US" altLang="zh-CN" sz="1400" dirty="0"/>
                <a:t> CASHL</a:t>
              </a:r>
              <a:r>
                <a:rPr lang="zh-CN" altLang="en-US" sz="1400" dirty="0"/>
                <a:t>华中区域中心华玉民副馆长、</a:t>
              </a:r>
              <a:endParaRPr lang="en-US" altLang="zh-CN" sz="1400" dirty="0"/>
            </a:p>
            <a:p>
              <a:pPr eaLnBrk="0" hangingPunct="0"/>
              <a:r>
                <a:rPr lang="en-US" altLang="zh-CN" sz="1400" dirty="0"/>
                <a:t>                   </a:t>
              </a:r>
              <a:r>
                <a:rPr lang="zh-CN" altLang="en-US" sz="1400" dirty="0"/>
                <a:t>江西警察学院图书馆彭顶华馆长、江西</a:t>
              </a:r>
              <a:endParaRPr lang="en-US" altLang="zh-CN" sz="1400" dirty="0"/>
            </a:p>
            <a:p>
              <a:pPr eaLnBrk="0" hangingPunct="0"/>
              <a:r>
                <a:rPr lang="en-US" altLang="zh-CN" sz="1400" dirty="0"/>
                <a:t>                   </a:t>
              </a:r>
              <a:r>
                <a:rPr lang="zh-CN" altLang="en-US" sz="1400" dirty="0"/>
                <a:t>省高校图工委秘书长江西师范大学图书</a:t>
              </a:r>
              <a:endParaRPr lang="en-US" altLang="zh-CN" sz="1400" dirty="0"/>
            </a:p>
            <a:p>
              <a:pPr eaLnBrk="0" hangingPunct="0"/>
              <a:r>
                <a:rPr lang="en-US" altLang="zh-CN" sz="1400" dirty="0"/>
                <a:t>                   </a:t>
              </a:r>
              <a:r>
                <a:rPr lang="zh-CN" altLang="en-US" sz="1400" dirty="0"/>
                <a:t>馆周洪馆长、江西省高校图工委副秘书</a:t>
              </a:r>
              <a:endParaRPr lang="en-US" altLang="zh-CN" sz="1400" dirty="0"/>
            </a:p>
            <a:p>
              <a:pPr eaLnBrk="0" hangingPunct="0"/>
              <a:r>
                <a:rPr lang="en-US" altLang="zh-CN" sz="1400" dirty="0"/>
                <a:t>                   </a:t>
              </a:r>
              <a:r>
                <a:rPr lang="zh-CN" altLang="en-US" sz="1400" dirty="0"/>
                <a:t>长江西师范大学图书馆甘安龙副馆长</a:t>
              </a:r>
              <a:endParaRPr lang="en-US" altLang="zh-CN" sz="1400" dirty="0"/>
            </a:p>
            <a:p>
              <a:pPr eaLnBrk="0" hangingPunct="0"/>
              <a:r>
                <a:rPr lang="zh-CN" altLang="en-US" sz="1400" dirty="0"/>
                <a:t>培训人数：</a:t>
              </a:r>
              <a:r>
                <a:rPr lang="en-US" altLang="zh-CN" sz="1400" dirty="0"/>
                <a:t>100</a:t>
              </a:r>
              <a:r>
                <a:rPr lang="zh-CN" altLang="en-US" sz="1400" dirty="0"/>
                <a:t>余人</a:t>
              </a:r>
              <a:endParaRPr lang="en-US" altLang="zh-CN" sz="1400" dirty="0"/>
            </a:p>
            <a:p>
              <a:pPr eaLnBrk="0" hangingPunct="0"/>
              <a:r>
                <a:rPr lang="zh-CN" altLang="en-US" sz="1400" dirty="0"/>
                <a:t>取得的成效：首次面对成员馆读者开展为期一天的</a:t>
              </a:r>
              <a:endParaRPr lang="en-US" altLang="zh-CN" sz="1400" dirty="0"/>
            </a:p>
            <a:p>
              <a:pPr eaLnBrk="0" hangingPunct="0"/>
              <a:r>
                <a:rPr lang="en-US" altLang="zh-CN" sz="1400" dirty="0"/>
                <a:t>                      </a:t>
              </a:r>
              <a:r>
                <a:rPr lang="zh-CN" altLang="en-US" sz="1400" dirty="0"/>
                <a:t>“</a:t>
              </a:r>
              <a:r>
                <a:rPr lang="en-US" altLang="zh-CN" sz="1400" dirty="0"/>
                <a:t>CASHL</a:t>
              </a:r>
              <a:r>
                <a:rPr lang="zh-CN" altLang="en-US" sz="1400" dirty="0"/>
                <a:t>就在你身边，服务，</a:t>
              </a:r>
              <a:r>
                <a:rPr lang="zh-CN" altLang="en-US" sz="1400" dirty="0" smtClean="0"/>
                <a:t>直到你</a:t>
              </a:r>
              <a:endParaRPr lang="en-US" altLang="zh-CN" sz="1400" dirty="0"/>
            </a:p>
            <a:p>
              <a:pPr eaLnBrk="0" hangingPunct="0"/>
              <a:r>
                <a:rPr lang="en-US" altLang="zh-CN" sz="1400" dirty="0"/>
                <a:t>                      </a:t>
              </a:r>
              <a:r>
                <a:rPr lang="zh-CN" altLang="en-US" sz="1400" dirty="0"/>
                <a:t>满意”的面对面基层宣传推广活动</a:t>
              </a:r>
              <a:endParaRPr lang="en-US" altLang="zh-CN" sz="1400" dirty="0"/>
            </a:p>
          </p:txBody>
        </p:sp>
      </p:grpSp>
      <p:sp>
        <p:nvSpPr>
          <p:cNvPr id="33794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1987" name="Picture 3" descr="E:\文献传递\文献传递会议\2013CASHL华中-武汉大学\精彩回眸照片\2012年你身边的CASHL基层宣传--九江学院图书馆活动现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0963" y="3549650"/>
            <a:ext cx="3840162" cy="287972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986" name="Picture 2" descr="E:\文献传递\文献传递会议\2013CASHL华中-武汉大学\精彩回眸照片\2012年你身边的CASHL基层宣传--南昌大学图书馆咨询现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2338" y="1263650"/>
            <a:ext cx="3840162" cy="287972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2000" dirty="0" smtClean="0">
                <a:ea typeface="宋体" charset="-122"/>
              </a:rPr>
              <a:t>宣传推广取得的成效</a:t>
            </a:r>
            <a:endParaRPr lang="en-US" altLang="zh-CN" sz="2000" dirty="0" smtClean="0">
              <a:ea typeface="宋体" charset="-122"/>
            </a:endParaRPr>
          </a:p>
        </p:txBody>
      </p:sp>
      <p:sp>
        <p:nvSpPr>
          <p:cNvPr id="69635" name="Freeform 3"/>
          <p:cNvSpPr>
            <a:spLocks noEditPoints="1"/>
          </p:cNvSpPr>
          <p:nvPr/>
        </p:nvSpPr>
        <p:spPr bwMode="gray">
          <a:xfrm>
            <a:off x="571500" y="1714500"/>
            <a:ext cx="7929563" cy="4572000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35843" name="Text Box 32"/>
          <p:cNvSpPr txBox="1">
            <a:spLocks noChangeArrowheads="1"/>
          </p:cNvSpPr>
          <p:nvPr/>
        </p:nvSpPr>
        <p:spPr bwMode="auto">
          <a:xfrm>
            <a:off x="3357563" y="2143125"/>
            <a:ext cx="428625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2"/>
                </a:solidFill>
              </a:rPr>
              <a:t>成员馆数量逐年递增</a:t>
            </a:r>
            <a:endParaRPr lang="en-US" altLang="zh-CN" sz="2800" b="1">
              <a:solidFill>
                <a:schemeClr val="tx2"/>
              </a:solidFill>
            </a:endParaRPr>
          </a:p>
          <a:p>
            <a:r>
              <a:rPr lang="zh-CN" altLang="en-US" sz="2000">
                <a:solidFill>
                  <a:schemeClr val="tx2"/>
                </a:solidFill>
              </a:rPr>
              <a:t>        截至</a:t>
            </a:r>
            <a:r>
              <a:rPr lang="en-US" altLang="zh-CN" sz="2000">
                <a:solidFill>
                  <a:schemeClr val="tx2"/>
                </a:solidFill>
              </a:rPr>
              <a:t>2012</a:t>
            </a:r>
            <a:r>
              <a:rPr lang="zh-CN" altLang="en-US" sz="2000">
                <a:solidFill>
                  <a:schemeClr val="tx2"/>
                </a:solidFill>
              </a:rPr>
              <a:t>年，华中区域</a:t>
            </a:r>
            <a:r>
              <a:rPr lang="en-US" altLang="zh-CN" sz="2000">
                <a:solidFill>
                  <a:schemeClr val="tx2"/>
                </a:solidFill>
              </a:rPr>
              <a:t>CASHL</a:t>
            </a:r>
            <a:r>
              <a:rPr lang="zh-CN" altLang="en-US" sz="2000">
                <a:solidFill>
                  <a:schemeClr val="tx2"/>
                </a:solidFill>
              </a:rPr>
              <a:t>成员馆共</a:t>
            </a:r>
            <a:r>
              <a:rPr lang="en-US" altLang="zh-CN" sz="2000">
                <a:solidFill>
                  <a:schemeClr val="tx2"/>
                </a:solidFill>
              </a:rPr>
              <a:t>91</a:t>
            </a:r>
            <a:r>
              <a:rPr lang="zh-CN" altLang="en-US" sz="2000">
                <a:solidFill>
                  <a:schemeClr val="tx2"/>
                </a:solidFill>
              </a:rPr>
              <a:t>个，占全国成员馆总数的</a:t>
            </a:r>
            <a:r>
              <a:rPr lang="en-US" altLang="zh-CN" sz="2000">
                <a:solidFill>
                  <a:schemeClr val="tx2"/>
                </a:solidFill>
              </a:rPr>
              <a:t>13.2%</a:t>
            </a:r>
            <a:r>
              <a:rPr lang="zh-CN" altLang="en-US" sz="2000">
                <a:solidFill>
                  <a:schemeClr val="tx2"/>
                </a:solidFill>
              </a:rPr>
              <a:t>。（其中高校图书馆</a:t>
            </a:r>
            <a:r>
              <a:rPr lang="en-US" altLang="zh-CN" sz="2000">
                <a:solidFill>
                  <a:schemeClr val="tx2"/>
                </a:solidFill>
              </a:rPr>
              <a:t>89</a:t>
            </a:r>
            <a:r>
              <a:rPr lang="zh-CN" altLang="en-US" sz="2000">
                <a:solidFill>
                  <a:schemeClr val="tx2"/>
                </a:solidFill>
              </a:rPr>
              <a:t>个）</a:t>
            </a:r>
            <a:endParaRPr lang="en-US" altLang="zh-CN" sz="2000">
              <a:solidFill>
                <a:schemeClr val="tx2"/>
              </a:solidFill>
            </a:endParaRPr>
          </a:p>
        </p:txBody>
      </p:sp>
      <p:grpSp>
        <p:nvGrpSpPr>
          <p:cNvPr id="69694" name="Group 62"/>
          <p:cNvGrpSpPr>
            <a:grpSpLocks noChangeAspect="1"/>
          </p:cNvGrpSpPr>
          <p:nvPr/>
        </p:nvGrpSpPr>
        <p:grpSpPr bwMode="auto">
          <a:xfrm>
            <a:off x="760413" y="3184525"/>
            <a:ext cx="1382712" cy="1530350"/>
            <a:chOff x="2094" y="2364"/>
            <a:chExt cx="1074" cy="1188"/>
          </a:xfrm>
        </p:grpSpPr>
        <p:sp>
          <p:nvSpPr>
            <p:cNvPr id="35881" name="Oval 34"/>
            <p:cNvSpPr>
              <a:spLocks noChangeArrowheads="1"/>
            </p:cNvSpPr>
            <p:nvPr/>
          </p:nvSpPr>
          <p:spPr bwMode="gray">
            <a:xfrm rot="-723406">
              <a:off x="2137" y="3132"/>
              <a:ext cx="906" cy="42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82" name="Oval 35"/>
            <p:cNvSpPr>
              <a:spLocks noChangeArrowheads="1"/>
            </p:cNvSpPr>
            <p:nvPr/>
          </p:nvSpPr>
          <p:spPr bwMode="gray">
            <a:xfrm>
              <a:off x="2094" y="2364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5883" name="Oval 36"/>
            <p:cNvSpPr>
              <a:spLocks noChangeArrowheads="1"/>
            </p:cNvSpPr>
            <p:nvPr/>
          </p:nvSpPr>
          <p:spPr bwMode="gray">
            <a:xfrm>
              <a:off x="2107" y="2370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5884" name="Oval 37"/>
            <p:cNvSpPr>
              <a:spLocks noChangeArrowheads="1"/>
            </p:cNvSpPr>
            <p:nvPr/>
          </p:nvSpPr>
          <p:spPr bwMode="gray">
            <a:xfrm>
              <a:off x="2118" y="2380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5885" name="Oval 38"/>
            <p:cNvSpPr>
              <a:spLocks noChangeArrowheads="1"/>
            </p:cNvSpPr>
            <p:nvPr/>
          </p:nvSpPr>
          <p:spPr bwMode="gray">
            <a:xfrm>
              <a:off x="2176" y="2408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69671" name="Text Box 39"/>
            <p:cNvSpPr txBox="1">
              <a:spLocks noChangeArrowheads="1"/>
            </p:cNvSpPr>
            <p:nvPr/>
          </p:nvSpPr>
          <p:spPr bwMode="gray">
            <a:xfrm>
              <a:off x="2373" y="2720"/>
              <a:ext cx="482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050" b="1" dirty="0">
                  <a:solidFill>
                    <a:srgbClr val="000000"/>
                  </a:solidFill>
                </a:rPr>
                <a:t>2010</a:t>
              </a:r>
              <a:r>
                <a:rPr lang="zh-CN" altLang="en-US" sz="1050" b="1" dirty="0">
                  <a:solidFill>
                    <a:srgbClr val="000000"/>
                  </a:solidFill>
                </a:rPr>
                <a:t>年</a:t>
              </a:r>
              <a:endParaRPr lang="en-US" altLang="zh-CN" sz="1050" b="1" dirty="0">
                <a:solidFill>
                  <a:srgbClr val="000000"/>
                </a:solidFill>
              </a:endParaRPr>
            </a:p>
            <a:p>
              <a:pPr algn="ctr">
                <a:defRPr/>
              </a:pPr>
              <a:r>
                <a:rPr lang="en-US" altLang="zh-CN" sz="1050" b="1" dirty="0">
                  <a:solidFill>
                    <a:srgbClr val="000000"/>
                  </a:solidFill>
                </a:rPr>
                <a:t>83</a:t>
              </a:r>
              <a:r>
                <a:rPr lang="zh-CN" altLang="en-US" sz="1050" b="1" dirty="0">
                  <a:solidFill>
                    <a:srgbClr val="000000"/>
                  </a:solidFill>
                </a:rPr>
                <a:t>个</a:t>
              </a:r>
              <a:endParaRPr lang="en-US" altLang="zh-CN" sz="1050" b="1" dirty="0"/>
            </a:p>
          </p:txBody>
        </p:sp>
      </p:grpSp>
      <p:grpSp>
        <p:nvGrpSpPr>
          <p:cNvPr id="69693" name="Group 61"/>
          <p:cNvGrpSpPr>
            <a:grpSpLocks noChangeAspect="1"/>
          </p:cNvGrpSpPr>
          <p:nvPr/>
        </p:nvGrpSpPr>
        <p:grpSpPr bwMode="auto">
          <a:xfrm>
            <a:off x="920750" y="1928813"/>
            <a:ext cx="1079500" cy="1260475"/>
            <a:chOff x="928" y="2124"/>
            <a:chExt cx="864" cy="1008"/>
          </a:xfrm>
        </p:grpSpPr>
        <p:sp>
          <p:nvSpPr>
            <p:cNvPr id="35874" name="Oval 40"/>
            <p:cNvSpPr>
              <a:spLocks noChangeArrowheads="1"/>
            </p:cNvSpPr>
            <p:nvPr/>
          </p:nvSpPr>
          <p:spPr bwMode="gray">
            <a:xfrm rot="-772996">
              <a:off x="976" y="2748"/>
              <a:ext cx="714" cy="38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5875" name="Group 41"/>
            <p:cNvGrpSpPr>
              <a:grpSpLocks/>
            </p:cNvGrpSpPr>
            <p:nvPr/>
          </p:nvGrpSpPr>
          <p:grpSpPr bwMode="auto">
            <a:xfrm>
              <a:off x="928" y="2124"/>
              <a:ext cx="864" cy="908"/>
              <a:chOff x="732" y="2112"/>
              <a:chExt cx="842" cy="860"/>
            </a:xfrm>
          </p:grpSpPr>
          <p:sp>
            <p:nvSpPr>
              <p:cNvPr id="35876" name="Oval 42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5877" name="Oval 43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5878" name="Oval 44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5879" name="Oval 45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5880" name="Text Box 46"/>
              <p:cNvSpPr txBox="1">
                <a:spLocks noChangeArrowheads="1"/>
              </p:cNvSpPr>
              <p:nvPr/>
            </p:nvSpPr>
            <p:spPr bwMode="gray">
              <a:xfrm>
                <a:off x="904" y="2383"/>
                <a:ext cx="464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1000" b="1">
                    <a:solidFill>
                      <a:srgbClr val="000000"/>
                    </a:solidFill>
                  </a:rPr>
                  <a:t>2009</a:t>
                </a:r>
                <a:r>
                  <a:rPr lang="zh-CN" altLang="en-US" sz="1000" b="1">
                    <a:solidFill>
                      <a:srgbClr val="000000"/>
                    </a:solidFill>
                  </a:rPr>
                  <a:t>年</a:t>
                </a:r>
                <a:endParaRPr lang="en-US" altLang="zh-CN" sz="1000" b="1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altLang="zh-CN" sz="1000" b="1">
                    <a:solidFill>
                      <a:srgbClr val="000000"/>
                    </a:solidFill>
                  </a:rPr>
                  <a:t>68</a:t>
                </a:r>
                <a:r>
                  <a:rPr lang="zh-CN" altLang="en-US" sz="1000" b="1">
                    <a:solidFill>
                      <a:srgbClr val="000000"/>
                    </a:solidFill>
                  </a:rPr>
                  <a:t>个</a:t>
                </a:r>
                <a:endParaRPr lang="en-US" altLang="zh-CN" sz="1000" b="1"/>
              </a:p>
            </p:txBody>
          </p:sp>
        </p:grpSp>
      </p:grpSp>
      <p:grpSp>
        <p:nvGrpSpPr>
          <p:cNvPr id="69692" name="Group 60"/>
          <p:cNvGrpSpPr>
            <a:grpSpLocks noChangeAspect="1"/>
          </p:cNvGrpSpPr>
          <p:nvPr/>
        </p:nvGrpSpPr>
        <p:grpSpPr bwMode="auto">
          <a:xfrm>
            <a:off x="2116138" y="1357313"/>
            <a:ext cx="955675" cy="990600"/>
            <a:chOff x="864" y="1260"/>
            <a:chExt cx="693" cy="718"/>
          </a:xfrm>
        </p:grpSpPr>
        <p:sp>
          <p:nvSpPr>
            <p:cNvPr id="35868" name="Oval 47"/>
            <p:cNvSpPr>
              <a:spLocks noChangeArrowheads="1"/>
            </p:cNvSpPr>
            <p:nvPr/>
          </p:nvSpPr>
          <p:spPr bwMode="gray">
            <a:xfrm>
              <a:off x="864" y="1642"/>
              <a:ext cx="576" cy="336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69" name="Oval 48"/>
            <p:cNvSpPr>
              <a:spLocks noChangeArrowheads="1"/>
            </p:cNvSpPr>
            <p:nvPr/>
          </p:nvSpPr>
          <p:spPr bwMode="gray">
            <a:xfrm>
              <a:off x="912" y="1260"/>
              <a:ext cx="645" cy="64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5870" name="Oval 49"/>
            <p:cNvSpPr>
              <a:spLocks noChangeArrowheads="1"/>
            </p:cNvSpPr>
            <p:nvPr/>
          </p:nvSpPr>
          <p:spPr bwMode="gray">
            <a:xfrm>
              <a:off x="920" y="1263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5871" name="Oval 50"/>
            <p:cNvSpPr>
              <a:spLocks noChangeArrowheads="1"/>
            </p:cNvSpPr>
            <p:nvPr/>
          </p:nvSpPr>
          <p:spPr bwMode="gray">
            <a:xfrm>
              <a:off x="927" y="1270"/>
              <a:ext cx="599" cy="58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5872" name="Oval 51"/>
            <p:cNvSpPr>
              <a:spLocks noChangeArrowheads="1"/>
            </p:cNvSpPr>
            <p:nvPr/>
          </p:nvSpPr>
          <p:spPr bwMode="gray">
            <a:xfrm>
              <a:off x="961" y="1286"/>
              <a:ext cx="534" cy="4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5873" name="Text Box 52"/>
            <p:cNvSpPr txBox="1">
              <a:spLocks noChangeArrowheads="1"/>
            </p:cNvSpPr>
            <p:nvPr/>
          </p:nvSpPr>
          <p:spPr bwMode="gray">
            <a:xfrm>
              <a:off x="1022" y="1467"/>
              <a:ext cx="43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b="1">
                  <a:solidFill>
                    <a:srgbClr val="000000"/>
                  </a:solidFill>
                </a:rPr>
                <a:t>2008</a:t>
              </a:r>
              <a:r>
                <a:rPr lang="zh-CN" altLang="en-US" sz="1000" b="1">
                  <a:solidFill>
                    <a:srgbClr val="000000"/>
                  </a:solidFill>
                </a:rPr>
                <a:t>年</a:t>
              </a:r>
              <a:endParaRPr lang="en-US" altLang="zh-CN" sz="1000" b="1">
                <a:solidFill>
                  <a:srgbClr val="000000"/>
                </a:solidFill>
              </a:endParaRPr>
            </a:p>
            <a:p>
              <a:pPr algn="ctr"/>
              <a:r>
                <a:rPr lang="en-US" altLang="zh-CN" sz="1000" b="1">
                  <a:solidFill>
                    <a:srgbClr val="000000"/>
                  </a:solidFill>
                </a:rPr>
                <a:t>48</a:t>
              </a:r>
              <a:r>
                <a:rPr lang="zh-CN" altLang="en-US" sz="1000" b="1">
                  <a:solidFill>
                    <a:srgbClr val="000000"/>
                  </a:solidFill>
                </a:rPr>
                <a:t>个</a:t>
              </a:r>
              <a:endParaRPr lang="en-US" altLang="zh-CN" sz="1000"/>
            </a:p>
          </p:txBody>
        </p:sp>
      </p:grpSp>
      <p:grpSp>
        <p:nvGrpSpPr>
          <p:cNvPr id="69691" name="Group 59"/>
          <p:cNvGrpSpPr>
            <a:grpSpLocks noChangeAspect="1"/>
          </p:cNvGrpSpPr>
          <p:nvPr/>
        </p:nvGrpSpPr>
        <p:grpSpPr bwMode="auto">
          <a:xfrm>
            <a:off x="3240088" y="1214438"/>
            <a:ext cx="760412" cy="720725"/>
            <a:chOff x="1662" y="972"/>
            <a:chExt cx="507" cy="480"/>
          </a:xfrm>
        </p:grpSpPr>
        <p:sp>
          <p:nvSpPr>
            <p:cNvPr id="35862" name="Oval 53"/>
            <p:cNvSpPr>
              <a:spLocks noChangeArrowheads="1"/>
            </p:cNvSpPr>
            <p:nvPr/>
          </p:nvSpPr>
          <p:spPr bwMode="gray">
            <a:xfrm>
              <a:off x="1662" y="1308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63" name="Oval 54"/>
            <p:cNvSpPr>
              <a:spLocks noChangeArrowheads="1"/>
            </p:cNvSpPr>
            <p:nvPr/>
          </p:nvSpPr>
          <p:spPr bwMode="gray">
            <a:xfrm>
              <a:off x="1739" y="972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5864" name="Oval 55"/>
            <p:cNvSpPr>
              <a:spLocks noChangeArrowheads="1"/>
            </p:cNvSpPr>
            <p:nvPr/>
          </p:nvSpPr>
          <p:spPr bwMode="gray">
            <a:xfrm>
              <a:off x="1745" y="974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5865" name="Oval 56"/>
            <p:cNvSpPr>
              <a:spLocks noChangeArrowheads="1"/>
            </p:cNvSpPr>
            <p:nvPr/>
          </p:nvSpPr>
          <p:spPr bwMode="gray">
            <a:xfrm>
              <a:off x="1749" y="978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5866" name="Oval 57"/>
            <p:cNvSpPr>
              <a:spLocks noChangeArrowheads="1"/>
            </p:cNvSpPr>
            <p:nvPr/>
          </p:nvSpPr>
          <p:spPr bwMode="gray">
            <a:xfrm>
              <a:off x="1772" y="990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5867" name="Text Box 58"/>
            <p:cNvSpPr txBox="1">
              <a:spLocks noChangeArrowheads="1"/>
            </p:cNvSpPr>
            <p:nvPr/>
          </p:nvSpPr>
          <p:spPr bwMode="gray">
            <a:xfrm>
              <a:off x="1763" y="1060"/>
              <a:ext cx="397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00" b="1">
                  <a:solidFill>
                    <a:srgbClr val="000000"/>
                  </a:solidFill>
                </a:rPr>
                <a:t>2007</a:t>
              </a:r>
              <a:r>
                <a:rPr lang="zh-CN" altLang="en-US" sz="1000" b="1">
                  <a:solidFill>
                    <a:srgbClr val="000000"/>
                  </a:solidFill>
                </a:rPr>
                <a:t>年</a:t>
              </a:r>
              <a:endParaRPr lang="en-US" altLang="zh-CN" sz="1000" b="1">
                <a:solidFill>
                  <a:srgbClr val="000000"/>
                </a:solidFill>
              </a:endParaRPr>
            </a:p>
            <a:p>
              <a:pPr algn="ctr"/>
              <a:r>
                <a:rPr lang="en-US" altLang="zh-CN" sz="1000" b="1">
                  <a:solidFill>
                    <a:srgbClr val="000000"/>
                  </a:solidFill>
                </a:rPr>
                <a:t>33</a:t>
              </a:r>
              <a:r>
                <a:rPr lang="zh-CN" altLang="en-US" sz="1000" b="1">
                  <a:solidFill>
                    <a:srgbClr val="000000"/>
                  </a:solidFill>
                </a:rPr>
                <a:t>个</a:t>
              </a:r>
              <a:endParaRPr lang="en-US" altLang="zh-CN" sz="1000"/>
            </a:p>
          </p:txBody>
        </p:sp>
      </p:grpSp>
      <p:grpSp>
        <p:nvGrpSpPr>
          <p:cNvPr id="36" name="Group 62"/>
          <p:cNvGrpSpPr>
            <a:grpSpLocks noChangeAspect="1"/>
          </p:cNvGrpSpPr>
          <p:nvPr/>
        </p:nvGrpSpPr>
        <p:grpSpPr bwMode="auto">
          <a:xfrm>
            <a:off x="2301875" y="3843338"/>
            <a:ext cx="1627188" cy="1800225"/>
            <a:chOff x="2094" y="2364"/>
            <a:chExt cx="1074" cy="1188"/>
          </a:xfrm>
        </p:grpSpPr>
        <p:sp>
          <p:nvSpPr>
            <p:cNvPr id="35856" name="Oval 34"/>
            <p:cNvSpPr>
              <a:spLocks noChangeArrowheads="1"/>
            </p:cNvSpPr>
            <p:nvPr/>
          </p:nvSpPr>
          <p:spPr bwMode="gray">
            <a:xfrm rot="-723406">
              <a:off x="2137" y="3132"/>
              <a:ext cx="906" cy="42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57" name="Oval 35"/>
            <p:cNvSpPr>
              <a:spLocks noChangeArrowheads="1"/>
            </p:cNvSpPr>
            <p:nvPr/>
          </p:nvSpPr>
          <p:spPr bwMode="gray">
            <a:xfrm>
              <a:off x="2094" y="2364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5858" name="Oval 36"/>
            <p:cNvSpPr>
              <a:spLocks noChangeArrowheads="1"/>
            </p:cNvSpPr>
            <p:nvPr/>
          </p:nvSpPr>
          <p:spPr bwMode="gray">
            <a:xfrm>
              <a:off x="2107" y="2370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5859" name="Oval 37"/>
            <p:cNvSpPr>
              <a:spLocks noChangeArrowheads="1"/>
            </p:cNvSpPr>
            <p:nvPr/>
          </p:nvSpPr>
          <p:spPr bwMode="gray">
            <a:xfrm>
              <a:off x="2118" y="2380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5860" name="Oval 38"/>
            <p:cNvSpPr>
              <a:spLocks noChangeArrowheads="1"/>
            </p:cNvSpPr>
            <p:nvPr/>
          </p:nvSpPr>
          <p:spPr bwMode="gray">
            <a:xfrm>
              <a:off x="2176" y="2408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5861" name="Text Box 39"/>
            <p:cNvSpPr txBox="1">
              <a:spLocks noChangeArrowheads="1"/>
            </p:cNvSpPr>
            <p:nvPr/>
          </p:nvSpPr>
          <p:spPr bwMode="gray">
            <a:xfrm>
              <a:off x="2414" y="2759"/>
              <a:ext cx="422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100" b="1">
                  <a:solidFill>
                    <a:srgbClr val="000000"/>
                  </a:solidFill>
                </a:rPr>
                <a:t>2011</a:t>
              </a:r>
              <a:r>
                <a:rPr lang="zh-CN" altLang="en-US" sz="1100" b="1">
                  <a:solidFill>
                    <a:srgbClr val="000000"/>
                  </a:solidFill>
                </a:rPr>
                <a:t>年</a:t>
              </a:r>
              <a:endParaRPr lang="en-US" altLang="zh-CN" sz="1100" b="1">
                <a:solidFill>
                  <a:srgbClr val="000000"/>
                </a:solidFill>
              </a:endParaRPr>
            </a:p>
            <a:p>
              <a:pPr algn="ctr"/>
              <a:r>
                <a:rPr lang="en-US" altLang="zh-CN" sz="1100" b="1">
                  <a:solidFill>
                    <a:srgbClr val="000000"/>
                  </a:solidFill>
                </a:rPr>
                <a:t>87</a:t>
              </a:r>
              <a:r>
                <a:rPr lang="zh-CN" altLang="en-US" sz="1100" b="1">
                  <a:solidFill>
                    <a:srgbClr val="000000"/>
                  </a:solidFill>
                </a:rPr>
                <a:t>个</a:t>
              </a:r>
              <a:endParaRPr lang="en-US" altLang="zh-CN" sz="1100" b="1"/>
            </a:p>
          </p:txBody>
        </p:sp>
      </p:grpSp>
      <p:grpSp>
        <p:nvGrpSpPr>
          <p:cNvPr id="43" name="Group 62"/>
          <p:cNvGrpSpPr>
            <a:grpSpLocks noChangeAspect="1"/>
          </p:cNvGrpSpPr>
          <p:nvPr/>
        </p:nvGrpSpPr>
        <p:grpSpPr bwMode="auto">
          <a:xfrm>
            <a:off x="4557713" y="3930650"/>
            <a:ext cx="1871662" cy="2070100"/>
            <a:chOff x="2094" y="2364"/>
            <a:chExt cx="1074" cy="1188"/>
          </a:xfrm>
        </p:grpSpPr>
        <p:sp>
          <p:nvSpPr>
            <p:cNvPr id="35850" name="Oval 34"/>
            <p:cNvSpPr>
              <a:spLocks noChangeArrowheads="1"/>
            </p:cNvSpPr>
            <p:nvPr/>
          </p:nvSpPr>
          <p:spPr bwMode="gray">
            <a:xfrm rot="-723406">
              <a:off x="2137" y="3132"/>
              <a:ext cx="906" cy="42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51" name="Oval 35"/>
            <p:cNvSpPr>
              <a:spLocks noChangeArrowheads="1"/>
            </p:cNvSpPr>
            <p:nvPr/>
          </p:nvSpPr>
          <p:spPr bwMode="gray">
            <a:xfrm>
              <a:off x="2094" y="2364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5852" name="Oval 36"/>
            <p:cNvSpPr>
              <a:spLocks noChangeArrowheads="1"/>
            </p:cNvSpPr>
            <p:nvPr/>
          </p:nvSpPr>
          <p:spPr bwMode="gray">
            <a:xfrm>
              <a:off x="2107" y="2370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5853" name="Oval 37"/>
            <p:cNvSpPr>
              <a:spLocks noChangeArrowheads="1"/>
            </p:cNvSpPr>
            <p:nvPr/>
          </p:nvSpPr>
          <p:spPr bwMode="gray">
            <a:xfrm>
              <a:off x="2118" y="2380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5854" name="Oval 38"/>
            <p:cNvSpPr>
              <a:spLocks noChangeArrowheads="1"/>
            </p:cNvSpPr>
            <p:nvPr/>
          </p:nvSpPr>
          <p:spPr bwMode="gray">
            <a:xfrm>
              <a:off x="2176" y="2408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5855" name="Text Box 39"/>
            <p:cNvSpPr txBox="1">
              <a:spLocks noChangeArrowheads="1"/>
            </p:cNvSpPr>
            <p:nvPr/>
          </p:nvSpPr>
          <p:spPr bwMode="gray">
            <a:xfrm>
              <a:off x="2430" y="2733"/>
              <a:ext cx="437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b="1">
                  <a:solidFill>
                    <a:srgbClr val="000000"/>
                  </a:solidFill>
                </a:rPr>
                <a:t>2012</a:t>
              </a:r>
              <a:r>
                <a:rPr lang="zh-CN" altLang="en-US" sz="1400" b="1">
                  <a:solidFill>
                    <a:srgbClr val="000000"/>
                  </a:solidFill>
                </a:rPr>
                <a:t>年</a:t>
              </a:r>
              <a:endParaRPr lang="en-US" altLang="zh-CN" sz="1400" b="1">
                <a:solidFill>
                  <a:srgbClr val="000000"/>
                </a:solidFill>
              </a:endParaRPr>
            </a:p>
            <a:p>
              <a:pPr algn="ctr"/>
              <a:r>
                <a:rPr lang="en-US" altLang="zh-CN" sz="1400" b="1">
                  <a:solidFill>
                    <a:srgbClr val="000000"/>
                  </a:solidFill>
                </a:rPr>
                <a:t>91</a:t>
              </a:r>
              <a:r>
                <a:rPr lang="zh-CN" altLang="en-US" sz="1400" b="1">
                  <a:solidFill>
                    <a:srgbClr val="000000"/>
                  </a:solidFill>
                </a:rPr>
                <a:t>个</a:t>
              </a:r>
              <a:endParaRPr lang="en-US" altLang="zh-C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57" name="Group 33"/>
          <p:cNvGrpSpPr>
            <a:grpSpLocks/>
          </p:cNvGrpSpPr>
          <p:nvPr/>
        </p:nvGrpSpPr>
        <p:grpSpPr bwMode="auto">
          <a:xfrm>
            <a:off x="1066800" y="1752600"/>
            <a:ext cx="6958013" cy="3911600"/>
            <a:chOff x="672" y="1104"/>
            <a:chExt cx="4383" cy="2464"/>
          </a:xfrm>
        </p:grpSpPr>
        <p:sp>
          <p:nvSpPr>
            <p:cNvPr id="77828" name="AutoShape 4"/>
            <p:cNvSpPr>
              <a:spLocks noChangeArrowheads="1"/>
            </p:cNvSpPr>
            <p:nvPr/>
          </p:nvSpPr>
          <p:spPr bwMode="gray">
            <a:xfrm>
              <a:off x="1259" y="1555"/>
              <a:ext cx="3280" cy="1623"/>
            </a:xfrm>
            <a:prstGeom prst="upArrow">
              <a:avLst>
                <a:gd name="adj1" fmla="val 57824"/>
                <a:gd name="adj2" fmla="val 54398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7829" name="AutoShape 5"/>
            <p:cNvSpPr>
              <a:spLocks noChangeArrowheads="1"/>
            </p:cNvSpPr>
            <p:nvPr/>
          </p:nvSpPr>
          <p:spPr bwMode="gray">
            <a:xfrm>
              <a:off x="1124" y="1104"/>
              <a:ext cx="3434" cy="34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64314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2012</a:t>
              </a:r>
              <a:r>
                <a:rPr lang="zh-CN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年华中区域成员馆</a:t>
              </a:r>
              <a:endPara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grpSp>
          <p:nvGrpSpPr>
            <p:cNvPr id="36873" name="Group 8"/>
            <p:cNvGrpSpPr>
              <a:grpSpLocks/>
            </p:cNvGrpSpPr>
            <p:nvPr/>
          </p:nvGrpSpPr>
          <p:grpSpPr bwMode="auto">
            <a:xfrm>
              <a:off x="672" y="2663"/>
              <a:ext cx="881" cy="896"/>
              <a:chOff x="624" y="1584"/>
              <a:chExt cx="1248" cy="1296"/>
            </a:xfrm>
          </p:grpSpPr>
          <p:grpSp>
            <p:nvGrpSpPr>
              <p:cNvPr id="36883" name="Group 9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77834" name="Oval 10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ea typeface="+mn-ea"/>
                  </a:endParaRPr>
                </a:p>
              </p:txBody>
            </p:sp>
            <p:sp>
              <p:nvSpPr>
                <p:cNvPr id="36886" name="Freeform 11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52 w 1321"/>
                    <a:gd name="T1" fmla="*/ 318 h 712"/>
                    <a:gd name="T2" fmla="*/ 1268 w 1321"/>
                    <a:gd name="T3" fmla="*/ 351 h 712"/>
                    <a:gd name="T4" fmla="*/ 1271 w 1321"/>
                    <a:gd name="T5" fmla="*/ 381 h 712"/>
                    <a:gd name="T6" fmla="*/ 1266 w 1321"/>
                    <a:gd name="T7" fmla="*/ 409 h 712"/>
                    <a:gd name="T8" fmla="*/ 1249 w 1321"/>
                    <a:gd name="T9" fmla="*/ 436 h 712"/>
                    <a:gd name="T10" fmla="*/ 1224 w 1321"/>
                    <a:gd name="T11" fmla="*/ 459 h 712"/>
                    <a:gd name="T12" fmla="*/ 1193 w 1321"/>
                    <a:gd name="T13" fmla="*/ 479 h 712"/>
                    <a:gd name="T14" fmla="*/ 1151 w 1321"/>
                    <a:gd name="T15" fmla="*/ 498 h 712"/>
                    <a:gd name="T16" fmla="*/ 1104 w 1321"/>
                    <a:gd name="T17" fmla="*/ 515 h 712"/>
                    <a:gd name="T18" fmla="*/ 1051 w 1321"/>
                    <a:gd name="T19" fmla="*/ 529 h 712"/>
                    <a:gd name="T20" fmla="*/ 992 w 1321"/>
                    <a:gd name="T21" fmla="*/ 541 h 712"/>
                    <a:gd name="T22" fmla="*/ 931 w 1321"/>
                    <a:gd name="T23" fmla="*/ 550 h 712"/>
                    <a:gd name="T24" fmla="*/ 862 w 1321"/>
                    <a:gd name="T25" fmla="*/ 558 h 712"/>
                    <a:gd name="T26" fmla="*/ 793 w 1321"/>
                    <a:gd name="T27" fmla="*/ 563 h 712"/>
                    <a:gd name="T28" fmla="*/ 765 w 1321"/>
                    <a:gd name="T29" fmla="*/ 565 h 712"/>
                    <a:gd name="T30" fmla="*/ 458 w 1321"/>
                    <a:gd name="T31" fmla="*/ 565 h 712"/>
                    <a:gd name="T32" fmla="*/ 454 w 1321"/>
                    <a:gd name="T33" fmla="*/ 565 h 712"/>
                    <a:gd name="T34" fmla="*/ 393 w 1321"/>
                    <a:gd name="T35" fmla="*/ 561 h 712"/>
                    <a:gd name="T36" fmla="*/ 335 w 1321"/>
                    <a:gd name="T37" fmla="*/ 558 h 712"/>
                    <a:gd name="T38" fmla="*/ 280 w 1321"/>
                    <a:gd name="T39" fmla="*/ 552 h 712"/>
                    <a:gd name="T40" fmla="*/ 227 w 1321"/>
                    <a:gd name="T41" fmla="*/ 547 h 712"/>
                    <a:gd name="T42" fmla="*/ 179 w 1321"/>
                    <a:gd name="T43" fmla="*/ 537 h 712"/>
                    <a:gd name="T44" fmla="*/ 135 w 1321"/>
                    <a:gd name="T45" fmla="*/ 525 h 712"/>
                    <a:gd name="T46" fmla="*/ 98 w 1321"/>
                    <a:gd name="T47" fmla="*/ 514 h 712"/>
                    <a:gd name="T48" fmla="*/ 65 w 1321"/>
                    <a:gd name="T49" fmla="*/ 500 h 712"/>
                    <a:gd name="T50" fmla="*/ 37 w 1321"/>
                    <a:gd name="T51" fmla="*/ 482 h 712"/>
                    <a:gd name="T52" fmla="*/ 18 w 1321"/>
                    <a:gd name="T53" fmla="*/ 462 h 712"/>
                    <a:gd name="T54" fmla="*/ 6 w 1321"/>
                    <a:gd name="T55" fmla="*/ 439 h 712"/>
                    <a:gd name="T56" fmla="*/ 0 w 1321"/>
                    <a:gd name="T57" fmla="*/ 416 h 712"/>
                    <a:gd name="T58" fmla="*/ 0 w 1321"/>
                    <a:gd name="T59" fmla="*/ 412 h 712"/>
                    <a:gd name="T60" fmla="*/ 4 w 1321"/>
                    <a:gd name="T61" fmla="*/ 386 h 712"/>
                    <a:gd name="T62" fmla="*/ 16 w 1321"/>
                    <a:gd name="T63" fmla="*/ 354 h 712"/>
                    <a:gd name="T64" fmla="*/ 49 w 1321"/>
                    <a:gd name="T65" fmla="*/ 293 h 712"/>
                    <a:gd name="T66" fmla="*/ 90 w 1321"/>
                    <a:gd name="T67" fmla="*/ 237 h 712"/>
                    <a:gd name="T68" fmla="*/ 141 w 1321"/>
                    <a:gd name="T69" fmla="*/ 186 h 712"/>
                    <a:gd name="T70" fmla="*/ 196 w 1321"/>
                    <a:gd name="T71" fmla="*/ 140 h 712"/>
                    <a:gd name="T72" fmla="*/ 260 w 1321"/>
                    <a:gd name="T73" fmla="*/ 99 h 712"/>
                    <a:gd name="T74" fmla="*/ 329 w 1321"/>
                    <a:gd name="T75" fmla="*/ 65 h 712"/>
                    <a:gd name="T76" fmla="*/ 399 w 1321"/>
                    <a:gd name="T77" fmla="*/ 37 h 712"/>
                    <a:gd name="T78" fmla="*/ 479 w 1321"/>
                    <a:gd name="T79" fmla="*/ 17 h 712"/>
                    <a:gd name="T80" fmla="*/ 559 w 1321"/>
                    <a:gd name="T81" fmla="*/ 4 h 712"/>
                    <a:gd name="T82" fmla="*/ 642 w 1321"/>
                    <a:gd name="T83" fmla="*/ 0 h 712"/>
                    <a:gd name="T84" fmla="*/ 642 w 1321"/>
                    <a:gd name="T85" fmla="*/ 0 h 712"/>
                    <a:gd name="T86" fmla="*/ 731 w 1321"/>
                    <a:gd name="T87" fmla="*/ 4 h 712"/>
                    <a:gd name="T88" fmla="*/ 815 w 1321"/>
                    <a:gd name="T89" fmla="*/ 18 h 712"/>
                    <a:gd name="T90" fmla="*/ 897 w 1321"/>
                    <a:gd name="T91" fmla="*/ 42 h 712"/>
                    <a:gd name="T92" fmla="*/ 972 w 1321"/>
                    <a:gd name="T93" fmla="*/ 71 h 712"/>
                    <a:gd name="T94" fmla="*/ 1042 w 1321"/>
                    <a:gd name="T95" fmla="*/ 109 h 712"/>
                    <a:gd name="T96" fmla="*/ 1106 w 1321"/>
                    <a:gd name="T97" fmla="*/ 154 h 712"/>
                    <a:gd name="T98" fmla="*/ 1163 w 1321"/>
                    <a:gd name="T99" fmla="*/ 203 h 712"/>
                    <a:gd name="T100" fmla="*/ 1211 w 1321"/>
                    <a:gd name="T101" fmla="*/ 257 h 712"/>
                    <a:gd name="T102" fmla="*/ 1252 w 1321"/>
                    <a:gd name="T103" fmla="*/ 318 h 712"/>
                    <a:gd name="T104" fmla="*/ 1252 w 1321"/>
                    <a:gd name="T105" fmla="*/ 3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77836" name="Text Box 12"/>
              <p:cNvSpPr txBox="1">
                <a:spLocks noChangeArrowheads="1"/>
              </p:cNvSpPr>
              <p:nvPr/>
            </p:nvSpPr>
            <p:spPr bwMode="gray">
              <a:xfrm>
                <a:off x="895" y="1963"/>
                <a:ext cx="650" cy="6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zh-CN" altLang="en-US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湖北</a:t>
                </a:r>
                <a:endParaRPr lang="en-US" altLang="zh-CN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algn="ctr" eaLnBrk="0" hangingPunct="0">
                  <a:defRPr/>
                </a:pPr>
                <a:r>
                  <a:rPr lang="en-US" altLang="zh-CN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21</a:t>
                </a:r>
                <a:r>
                  <a:rPr lang="zh-CN" altLang="en-US" sz="20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个</a:t>
                </a:r>
                <a:endParaRPr lang="en-US" altLang="zh-CN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grpSp>
          <p:nvGrpSpPr>
            <p:cNvPr id="36874" name="Group 15"/>
            <p:cNvGrpSpPr>
              <a:grpSpLocks/>
            </p:cNvGrpSpPr>
            <p:nvPr/>
          </p:nvGrpSpPr>
          <p:grpSpPr bwMode="auto">
            <a:xfrm>
              <a:off x="1802" y="2663"/>
              <a:ext cx="903" cy="900"/>
              <a:chOff x="2016" y="1920"/>
              <a:chExt cx="1680" cy="1680"/>
            </a:xfrm>
          </p:grpSpPr>
          <p:sp>
            <p:nvSpPr>
              <p:cNvPr id="77840" name="Oval 1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77841" name="Freeform 17"/>
              <p:cNvSpPr>
                <a:spLocks/>
              </p:cNvSpPr>
              <p:nvPr/>
            </p:nvSpPr>
            <p:spPr bwMode="gray">
              <a:xfrm>
                <a:off x="2208" y="1948"/>
                <a:ext cx="1297" cy="635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grpSp>
          <p:nvGrpSpPr>
            <p:cNvPr id="36875" name="Group 21"/>
            <p:cNvGrpSpPr>
              <a:grpSpLocks/>
            </p:cNvGrpSpPr>
            <p:nvPr/>
          </p:nvGrpSpPr>
          <p:grpSpPr bwMode="auto">
            <a:xfrm>
              <a:off x="3022" y="2652"/>
              <a:ext cx="903" cy="910"/>
              <a:chOff x="2016" y="1948"/>
              <a:chExt cx="1680" cy="1699"/>
            </a:xfrm>
          </p:grpSpPr>
          <p:sp>
            <p:nvSpPr>
              <p:cNvPr id="77846" name="Oval 22"/>
              <p:cNvSpPr>
                <a:spLocks noChangeArrowheads="1"/>
              </p:cNvSpPr>
              <p:nvPr/>
            </p:nvSpPr>
            <p:spPr bwMode="gray">
              <a:xfrm>
                <a:off x="2016" y="1967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77847" name="Freeform 23"/>
              <p:cNvSpPr>
                <a:spLocks/>
              </p:cNvSpPr>
              <p:nvPr/>
            </p:nvSpPr>
            <p:spPr bwMode="gray">
              <a:xfrm>
                <a:off x="2208" y="1948"/>
                <a:ext cx="1297" cy="635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grpSp>
          <p:nvGrpSpPr>
            <p:cNvPr id="36876" name="Group 28"/>
            <p:cNvGrpSpPr>
              <a:grpSpLocks/>
            </p:cNvGrpSpPr>
            <p:nvPr/>
          </p:nvGrpSpPr>
          <p:grpSpPr bwMode="auto">
            <a:xfrm>
              <a:off x="4151" y="2652"/>
              <a:ext cx="904" cy="916"/>
              <a:chOff x="2016" y="1948"/>
              <a:chExt cx="1680" cy="1699"/>
            </a:xfrm>
          </p:grpSpPr>
          <p:sp>
            <p:nvSpPr>
              <p:cNvPr id="77853" name="Oval 29"/>
              <p:cNvSpPr>
                <a:spLocks noChangeArrowheads="1"/>
              </p:cNvSpPr>
              <p:nvPr/>
            </p:nvSpPr>
            <p:spPr bwMode="gray">
              <a:xfrm>
                <a:off x="2016" y="1967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36878" name="Freeform 3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52 w 1321"/>
                  <a:gd name="T1" fmla="*/ 318 h 712"/>
                  <a:gd name="T2" fmla="*/ 1268 w 1321"/>
                  <a:gd name="T3" fmla="*/ 351 h 712"/>
                  <a:gd name="T4" fmla="*/ 1271 w 1321"/>
                  <a:gd name="T5" fmla="*/ 381 h 712"/>
                  <a:gd name="T6" fmla="*/ 1266 w 1321"/>
                  <a:gd name="T7" fmla="*/ 409 h 712"/>
                  <a:gd name="T8" fmla="*/ 1249 w 1321"/>
                  <a:gd name="T9" fmla="*/ 436 h 712"/>
                  <a:gd name="T10" fmla="*/ 1224 w 1321"/>
                  <a:gd name="T11" fmla="*/ 459 h 712"/>
                  <a:gd name="T12" fmla="*/ 1193 w 1321"/>
                  <a:gd name="T13" fmla="*/ 479 h 712"/>
                  <a:gd name="T14" fmla="*/ 1151 w 1321"/>
                  <a:gd name="T15" fmla="*/ 498 h 712"/>
                  <a:gd name="T16" fmla="*/ 1104 w 1321"/>
                  <a:gd name="T17" fmla="*/ 515 h 712"/>
                  <a:gd name="T18" fmla="*/ 1051 w 1321"/>
                  <a:gd name="T19" fmla="*/ 529 h 712"/>
                  <a:gd name="T20" fmla="*/ 992 w 1321"/>
                  <a:gd name="T21" fmla="*/ 541 h 712"/>
                  <a:gd name="T22" fmla="*/ 931 w 1321"/>
                  <a:gd name="T23" fmla="*/ 550 h 712"/>
                  <a:gd name="T24" fmla="*/ 862 w 1321"/>
                  <a:gd name="T25" fmla="*/ 558 h 712"/>
                  <a:gd name="T26" fmla="*/ 793 w 1321"/>
                  <a:gd name="T27" fmla="*/ 563 h 712"/>
                  <a:gd name="T28" fmla="*/ 765 w 1321"/>
                  <a:gd name="T29" fmla="*/ 565 h 712"/>
                  <a:gd name="T30" fmla="*/ 458 w 1321"/>
                  <a:gd name="T31" fmla="*/ 565 h 712"/>
                  <a:gd name="T32" fmla="*/ 454 w 1321"/>
                  <a:gd name="T33" fmla="*/ 565 h 712"/>
                  <a:gd name="T34" fmla="*/ 393 w 1321"/>
                  <a:gd name="T35" fmla="*/ 561 h 712"/>
                  <a:gd name="T36" fmla="*/ 335 w 1321"/>
                  <a:gd name="T37" fmla="*/ 558 h 712"/>
                  <a:gd name="T38" fmla="*/ 280 w 1321"/>
                  <a:gd name="T39" fmla="*/ 552 h 712"/>
                  <a:gd name="T40" fmla="*/ 227 w 1321"/>
                  <a:gd name="T41" fmla="*/ 547 h 712"/>
                  <a:gd name="T42" fmla="*/ 179 w 1321"/>
                  <a:gd name="T43" fmla="*/ 537 h 712"/>
                  <a:gd name="T44" fmla="*/ 135 w 1321"/>
                  <a:gd name="T45" fmla="*/ 525 h 712"/>
                  <a:gd name="T46" fmla="*/ 98 w 1321"/>
                  <a:gd name="T47" fmla="*/ 514 h 712"/>
                  <a:gd name="T48" fmla="*/ 65 w 1321"/>
                  <a:gd name="T49" fmla="*/ 500 h 712"/>
                  <a:gd name="T50" fmla="*/ 37 w 1321"/>
                  <a:gd name="T51" fmla="*/ 482 h 712"/>
                  <a:gd name="T52" fmla="*/ 18 w 1321"/>
                  <a:gd name="T53" fmla="*/ 462 h 712"/>
                  <a:gd name="T54" fmla="*/ 6 w 1321"/>
                  <a:gd name="T55" fmla="*/ 439 h 712"/>
                  <a:gd name="T56" fmla="*/ 0 w 1321"/>
                  <a:gd name="T57" fmla="*/ 416 h 712"/>
                  <a:gd name="T58" fmla="*/ 0 w 1321"/>
                  <a:gd name="T59" fmla="*/ 412 h 712"/>
                  <a:gd name="T60" fmla="*/ 4 w 1321"/>
                  <a:gd name="T61" fmla="*/ 386 h 712"/>
                  <a:gd name="T62" fmla="*/ 16 w 1321"/>
                  <a:gd name="T63" fmla="*/ 354 h 712"/>
                  <a:gd name="T64" fmla="*/ 49 w 1321"/>
                  <a:gd name="T65" fmla="*/ 293 h 712"/>
                  <a:gd name="T66" fmla="*/ 90 w 1321"/>
                  <a:gd name="T67" fmla="*/ 237 h 712"/>
                  <a:gd name="T68" fmla="*/ 141 w 1321"/>
                  <a:gd name="T69" fmla="*/ 186 h 712"/>
                  <a:gd name="T70" fmla="*/ 196 w 1321"/>
                  <a:gd name="T71" fmla="*/ 140 h 712"/>
                  <a:gd name="T72" fmla="*/ 260 w 1321"/>
                  <a:gd name="T73" fmla="*/ 99 h 712"/>
                  <a:gd name="T74" fmla="*/ 329 w 1321"/>
                  <a:gd name="T75" fmla="*/ 65 h 712"/>
                  <a:gd name="T76" fmla="*/ 399 w 1321"/>
                  <a:gd name="T77" fmla="*/ 37 h 712"/>
                  <a:gd name="T78" fmla="*/ 479 w 1321"/>
                  <a:gd name="T79" fmla="*/ 17 h 712"/>
                  <a:gd name="T80" fmla="*/ 559 w 1321"/>
                  <a:gd name="T81" fmla="*/ 4 h 712"/>
                  <a:gd name="T82" fmla="*/ 642 w 1321"/>
                  <a:gd name="T83" fmla="*/ 0 h 712"/>
                  <a:gd name="T84" fmla="*/ 642 w 1321"/>
                  <a:gd name="T85" fmla="*/ 0 h 712"/>
                  <a:gd name="T86" fmla="*/ 731 w 1321"/>
                  <a:gd name="T87" fmla="*/ 4 h 712"/>
                  <a:gd name="T88" fmla="*/ 815 w 1321"/>
                  <a:gd name="T89" fmla="*/ 18 h 712"/>
                  <a:gd name="T90" fmla="*/ 897 w 1321"/>
                  <a:gd name="T91" fmla="*/ 42 h 712"/>
                  <a:gd name="T92" fmla="*/ 972 w 1321"/>
                  <a:gd name="T93" fmla="*/ 71 h 712"/>
                  <a:gd name="T94" fmla="*/ 1042 w 1321"/>
                  <a:gd name="T95" fmla="*/ 109 h 712"/>
                  <a:gd name="T96" fmla="*/ 1106 w 1321"/>
                  <a:gd name="T97" fmla="*/ 154 h 712"/>
                  <a:gd name="T98" fmla="*/ 1163 w 1321"/>
                  <a:gd name="T99" fmla="*/ 203 h 712"/>
                  <a:gd name="T100" fmla="*/ 1211 w 1321"/>
                  <a:gd name="T101" fmla="*/ 257 h 712"/>
                  <a:gd name="T102" fmla="*/ 1252 w 1321"/>
                  <a:gd name="T103" fmla="*/ 318 h 712"/>
                  <a:gd name="T104" fmla="*/ 1252 w 1321"/>
                  <a:gd name="T105" fmla="*/ 31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6" name="Text Box 12"/>
          <p:cNvSpPr txBox="1">
            <a:spLocks noChangeArrowheads="1"/>
          </p:cNvSpPr>
          <p:nvPr/>
        </p:nvSpPr>
        <p:spPr bwMode="gray">
          <a:xfrm>
            <a:off x="3203575" y="4643438"/>
            <a:ext cx="7286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zh-CN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湖南</a:t>
            </a:r>
            <a:endParaRPr lang="en-US" altLang="zh-CN" sz="2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defRPr/>
            </a:pPr>
            <a:r>
              <a:rPr lang="en-US" altLang="zh-CN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22</a:t>
            </a:r>
            <a:r>
              <a:rPr lang="zh-CN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个</a:t>
            </a:r>
            <a:endParaRPr lang="en-US" altLang="zh-CN" sz="2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gray">
          <a:xfrm>
            <a:off x="5148263" y="4643438"/>
            <a:ext cx="7270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zh-CN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河南</a:t>
            </a:r>
            <a:endParaRPr lang="en-US" altLang="zh-CN" sz="2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defRPr/>
            </a:pPr>
            <a:r>
              <a:rPr lang="en-US" altLang="zh-CN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32</a:t>
            </a:r>
            <a:r>
              <a:rPr lang="zh-CN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个</a:t>
            </a:r>
            <a:endParaRPr lang="en-US" altLang="zh-CN" sz="2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gray">
          <a:xfrm>
            <a:off x="6948488" y="4643438"/>
            <a:ext cx="7270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zh-CN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江西</a:t>
            </a:r>
            <a:endParaRPr lang="en-US" altLang="zh-CN" sz="2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defRPr/>
            </a:pPr>
            <a:r>
              <a:rPr lang="en-US" altLang="zh-CN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</a:t>
            </a:r>
            <a:r>
              <a:rPr lang="zh-CN" alt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个</a:t>
            </a:r>
            <a:endParaRPr lang="en-US" altLang="zh-CN" sz="2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9" name="Text Box 32"/>
          <p:cNvSpPr txBox="1">
            <a:spLocks noChangeArrowheads="1"/>
          </p:cNvSpPr>
          <p:nvPr/>
        </p:nvSpPr>
        <p:spPr bwMode="auto">
          <a:xfrm>
            <a:off x="2843213" y="2924175"/>
            <a:ext cx="3673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2"/>
                </a:solidFill>
              </a:rPr>
              <a:t>          其中高校图书馆</a:t>
            </a:r>
            <a:r>
              <a:rPr lang="en-US" altLang="zh-CN">
                <a:solidFill>
                  <a:schemeClr val="tx2"/>
                </a:solidFill>
              </a:rPr>
              <a:t>89</a:t>
            </a:r>
            <a:r>
              <a:rPr lang="zh-CN" altLang="en-US">
                <a:solidFill>
                  <a:schemeClr val="tx2"/>
                </a:solidFill>
              </a:rPr>
              <a:t>个</a:t>
            </a:r>
            <a:endParaRPr lang="en-US" altLang="zh-CN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2"/>
                </a:solidFill>
              </a:rPr>
              <a:t>公共图书馆</a:t>
            </a:r>
            <a:r>
              <a:rPr lang="en-US" altLang="zh-CN">
                <a:solidFill>
                  <a:schemeClr val="tx2"/>
                </a:solidFill>
              </a:rPr>
              <a:t>1</a:t>
            </a:r>
            <a:r>
              <a:rPr lang="zh-CN" altLang="en-US">
                <a:solidFill>
                  <a:schemeClr val="tx2"/>
                </a:solidFill>
              </a:rPr>
              <a:t>个，社科院图书馆</a:t>
            </a:r>
            <a:r>
              <a:rPr lang="en-US" altLang="zh-CN">
                <a:solidFill>
                  <a:schemeClr val="tx2"/>
                </a:solidFill>
              </a:rPr>
              <a:t>1</a:t>
            </a:r>
            <a:r>
              <a:rPr lang="zh-CN" altLang="en-US">
                <a:solidFill>
                  <a:schemeClr val="tx2"/>
                </a:solidFill>
              </a:rPr>
              <a:t>个</a:t>
            </a:r>
            <a:endParaRPr lang="en-US" altLang="zh-CN">
              <a:solidFill>
                <a:schemeClr val="tx2"/>
              </a:solidFill>
            </a:endParaRPr>
          </a:p>
        </p:txBody>
      </p:sp>
      <p:sp>
        <p:nvSpPr>
          <p:cNvPr id="368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2000" dirty="0" smtClean="0">
                <a:ea typeface="宋体" charset="-122"/>
              </a:rPr>
              <a:t>成员馆数</a:t>
            </a:r>
            <a:endParaRPr lang="en-US" altLang="zh-CN" sz="2000" dirty="0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87" name="AutoShape 35"/>
          <p:cNvSpPr>
            <a:spLocks noChangeArrowheads="1"/>
          </p:cNvSpPr>
          <p:nvPr/>
        </p:nvSpPr>
        <p:spPr bwMode="gray">
          <a:xfrm>
            <a:off x="1116013" y="5545138"/>
            <a:ext cx="6911975" cy="4762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截止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2012</a:t>
            </a: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年，本区域注册用户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11,344</a:t>
            </a: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个，占全国注册用户总数的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14.9%</a:t>
            </a: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。</a:t>
            </a:r>
          </a:p>
        </p:txBody>
      </p:sp>
      <p:grpSp>
        <p:nvGrpSpPr>
          <p:cNvPr id="103" name="组合 102"/>
          <p:cNvGrpSpPr>
            <a:grpSpLocks/>
          </p:cNvGrpSpPr>
          <p:nvPr/>
        </p:nvGrpSpPr>
        <p:grpSpPr bwMode="auto">
          <a:xfrm>
            <a:off x="798513" y="1844675"/>
            <a:ext cx="7302500" cy="3313113"/>
            <a:chOff x="467544" y="1548000"/>
            <a:chExt cx="7302184" cy="3312000"/>
          </a:xfrm>
        </p:grpSpPr>
        <p:sp>
          <p:nvSpPr>
            <p:cNvPr id="37892" name="AutoShape 3"/>
            <p:cNvSpPr>
              <a:spLocks noChangeAspect="1" noChangeArrowheads="1"/>
            </p:cNvSpPr>
            <p:nvPr/>
          </p:nvSpPr>
          <p:spPr bwMode="gray">
            <a:xfrm>
              <a:off x="2240910" y="2088000"/>
              <a:ext cx="314866" cy="360000"/>
            </a:xfrm>
            <a:prstGeom prst="chevron">
              <a:avLst>
                <a:gd name="adj" fmla="val 52514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93" name="AutoShape 4"/>
            <p:cNvSpPr>
              <a:spLocks noChangeAspect="1" noChangeArrowheads="1"/>
            </p:cNvSpPr>
            <p:nvPr/>
          </p:nvSpPr>
          <p:spPr bwMode="gray">
            <a:xfrm>
              <a:off x="4546241" y="2088000"/>
              <a:ext cx="313791" cy="360000"/>
            </a:xfrm>
            <a:prstGeom prst="chevron">
              <a:avLst>
                <a:gd name="adj" fmla="val 52514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7894" name="组合 45"/>
            <p:cNvGrpSpPr>
              <a:grpSpLocks noChangeAspect="1"/>
            </p:cNvGrpSpPr>
            <p:nvPr/>
          </p:nvGrpSpPr>
          <p:grpSpPr bwMode="auto">
            <a:xfrm>
              <a:off x="467544" y="1548000"/>
              <a:ext cx="1613552" cy="1620000"/>
              <a:chOff x="990600" y="2438400"/>
              <a:chExt cx="1985963" cy="1993900"/>
            </a:xfrm>
          </p:grpSpPr>
          <p:sp>
            <p:nvSpPr>
              <p:cNvPr id="49162" name="Oval 10"/>
              <p:cNvSpPr>
                <a:spLocks noChangeArrowheads="1"/>
              </p:cNvSpPr>
              <p:nvPr/>
            </p:nvSpPr>
            <p:spPr bwMode="gray">
              <a:xfrm>
                <a:off x="990600" y="2438400"/>
                <a:ext cx="1985074" cy="1994262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49163" name="Oval 11"/>
              <p:cNvSpPr>
                <a:spLocks noChangeArrowheads="1"/>
              </p:cNvSpPr>
              <p:nvPr/>
            </p:nvSpPr>
            <p:spPr bwMode="gray">
              <a:xfrm>
                <a:off x="990600" y="2438400"/>
                <a:ext cx="1985074" cy="1994262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32001"/>
                    </a:schemeClr>
                  </a:gs>
                  <a:gs pos="100000">
                    <a:schemeClr val="folHlink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49164" name="Oval 12"/>
              <p:cNvSpPr>
                <a:spLocks noChangeArrowheads="1"/>
              </p:cNvSpPr>
              <p:nvPr/>
            </p:nvSpPr>
            <p:spPr bwMode="gray">
              <a:xfrm>
                <a:off x="1121505" y="2569268"/>
                <a:ext cx="1723263" cy="1732526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54118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49165" name="Oval 13"/>
              <p:cNvSpPr>
                <a:spLocks noChangeArrowheads="1"/>
              </p:cNvSpPr>
              <p:nvPr/>
            </p:nvSpPr>
            <p:spPr bwMode="gray">
              <a:xfrm>
                <a:off x="1121505" y="2571221"/>
                <a:ext cx="1725218" cy="1734480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63529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37972" name="Oval 14"/>
              <p:cNvSpPr>
                <a:spLocks noChangeArrowheads="1"/>
              </p:cNvSpPr>
              <p:nvPr/>
            </p:nvSpPr>
            <p:spPr bwMode="gray">
              <a:xfrm>
                <a:off x="1206500" y="2655888"/>
                <a:ext cx="1554163" cy="1560513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37973" name="Group 15"/>
              <p:cNvGrpSpPr>
                <a:grpSpLocks/>
              </p:cNvGrpSpPr>
              <p:nvPr/>
            </p:nvGrpSpPr>
            <p:grpSpPr bwMode="auto">
              <a:xfrm>
                <a:off x="1231901" y="2678117"/>
                <a:ext cx="1503363" cy="1511301"/>
                <a:chOff x="4166" y="1706"/>
                <a:chExt cx="1252" cy="1252"/>
              </a:xfrm>
            </p:grpSpPr>
            <p:sp>
              <p:nvSpPr>
                <p:cNvPr id="37975" name="Oval 16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7976" name="Oval 17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7977" name="Oval 18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7978" name="Oval 19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7974" name="Text Box 38"/>
              <p:cNvSpPr txBox="1">
                <a:spLocks noChangeArrowheads="1"/>
              </p:cNvSpPr>
              <p:nvPr/>
            </p:nvSpPr>
            <p:spPr bwMode="gray">
              <a:xfrm>
                <a:off x="1364086" y="2970107"/>
                <a:ext cx="1245344" cy="871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zh-CN" sz="2000">
                    <a:solidFill>
                      <a:srgbClr val="000000"/>
                    </a:solidFill>
                  </a:rPr>
                  <a:t>2007</a:t>
                </a:r>
                <a:r>
                  <a:rPr lang="zh-CN" altLang="en-US" sz="2000">
                    <a:solidFill>
                      <a:srgbClr val="000000"/>
                    </a:solidFill>
                  </a:rPr>
                  <a:t>年</a:t>
                </a:r>
                <a:endParaRPr lang="en-US" altLang="zh-CN" sz="2000">
                  <a:solidFill>
                    <a:srgbClr val="000000"/>
                  </a:solidFill>
                </a:endParaRPr>
              </a:p>
              <a:p>
                <a:pPr algn="ctr" eaLnBrk="0" hangingPunct="0"/>
                <a:r>
                  <a:rPr lang="en-US" altLang="zh-CN" sz="2000">
                    <a:solidFill>
                      <a:srgbClr val="000000"/>
                    </a:solidFill>
                  </a:rPr>
                  <a:t>727</a:t>
                </a:r>
                <a:r>
                  <a:rPr lang="zh-CN" altLang="en-US" sz="2000">
                    <a:solidFill>
                      <a:srgbClr val="000000"/>
                    </a:solidFill>
                  </a:rPr>
                  <a:t>个</a:t>
                </a:r>
                <a:endParaRPr lang="en-US" altLang="zh-CN" sz="2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7895" name="组合 51"/>
            <p:cNvGrpSpPr>
              <a:grpSpLocks noChangeAspect="1"/>
            </p:cNvGrpSpPr>
            <p:nvPr/>
          </p:nvGrpSpPr>
          <p:grpSpPr bwMode="auto">
            <a:xfrm>
              <a:off x="2742424" y="1548000"/>
              <a:ext cx="1613552" cy="1620000"/>
              <a:chOff x="3506788" y="1916832"/>
              <a:chExt cx="1985963" cy="1993900"/>
            </a:xfrm>
          </p:grpSpPr>
          <p:sp>
            <p:nvSpPr>
              <p:cNvPr id="49172" name="Oval 20"/>
              <p:cNvSpPr>
                <a:spLocks noChangeArrowheads="1"/>
              </p:cNvSpPr>
              <p:nvPr/>
            </p:nvSpPr>
            <p:spPr bwMode="gray">
              <a:xfrm>
                <a:off x="3506676" y="1916832"/>
                <a:ext cx="1987029" cy="199426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grpSp>
            <p:nvGrpSpPr>
              <p:cNvPr id="37957" name="组合 50"/>
              <p:cNvGrpSpPr>
                <a:grpSpLocks/>
              </p:cNvGrpSpPr>
              <p:nvPr/>
            </p:nvGrpSpPr>
            <p:grpSpPr bwMode="auto">
              <a:xfrm>
                <a:off x="3506788" y="1916832"/>
                <a:ext cx="1985963" cy="1993900"/>
                <a:chOff x="3506788" y="1916832"/>
                <a:chExt cx="1985963" cy="1993900"/>
              </a:xfrm>
            </p:grpSpPr>
            <p:sp>
              <p:nvSpPr>
                <p:cNvPr id="49174" name="Oval 22"/>
                <p:cNvSpPr>
                  <a:spLocks noChangeArrowheads="1"/>
                </p:cNvSpPr>
                <p:nvPr/>
              </p:nvSpPr>
              <p:spPr bwMode="gray">
                <a:xfrm>
                  <a:off x="3637582" y="2055513"/>
                  <a:ext cx="1725217" cy="17344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54118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zh-CN" altLang="en-US">
                    <a:ea typeface="+mn-ea"/>
                  </a:endParaRPr>
                </a:p>
              </p:txBody>
            </p:sp>
            <p:grpSp>
              <p:nvGrpSpPr>
                <p:cNvPr id="37959" name="组合 46"/>
                <p:cNvGrpSpPr>
                  <a:grpSpLocks/>
                </p:cNvGrpSpPr>
                <p:nvPr/>
              </p:nvGrpSpPr>
              <p:grpSpPr bwMode="auto">
                <a:xfrm>
                  <a:off x="3506788" y="1916832"/>
                  <a:ext cx="1985963" cy="1993900"/>
                  <a:chOff x="3506788" y="2444750"/>
                  <a:chExt cx="1985963" cy="1993900"/>
                </a:xfrm>
              </p:grpSpPr>
              <p:sp>
                <p:nvSpPr>
                  <p:cNvPr id="49173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3506676" y="2444750"/>
                    <a:ext cx="1987029" cy="19942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alpha val="32001"/>
                        </a:schemeClr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>
                      <a:defRPr/>
                    </a:pPr>
                    <a:endParaRPr lang="zh-CN" altLang="en-US">
                      <a:ea typeface="+mn-ea"/>
                    </a:endParaRPr>
                  </a:p>
                </p:txBody>
              </p:sp>
              <p:sp>
                <p:nvSpPr>
                  <p:cNvPr id="49175" name="Oval 23"/>
                  <p:cNvSpPr>
                    <a:spLocks noChangeArrowheads="1"/>
                  </p:cNvSpPr>
                  <p:nvPr/>
                </p:nvSpPr>
                <p:spPr bwMode="gray">
                  <a:xfrm>
                    <a:off x="3637582" y="2577571"/>
                    <a:ext cx="1727171" cy="17344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gamma/>
                          <a:shade val="63529"/>
                          <a:invGamma/>
                        </a:schemeClr>
                      </a:gs>
                      <a:gs pos="100000">
                        <a:schemeClr val="accent1">
                          <a:alpha val="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anchor="ctr">
                    <a:spAutoFit/>
                  </a:bodyPr>
                  <a:lstStyle/>
                  <a:p>
                    <a:pPr>
                      <a:defRPr/>
                    </a:pPr>
                    <a:endParaRPr lang="zh-CN" altLang="en-US">
                      <a:ea typeface="+mn-ea"/>
                    </a:endParaRPr>
                  </a:p>
                </p:txBody>
              </p:sp>
              <p:sp>
                <p:nvSpPr>
                  <p:cNvPr id="37962" name="Oval 24"/>
                  <p:cNvSpPr>
                    <a:spLocks noChangeArrowheads="1"/>
                  </p:cNvSpPr>
                  <p:nvPr/>
                </p:nvSpPr>
                <p:spPr bwMode="gray">
                  <a:xfrm>
                    <a:off x="3722688" y="2660650"/>
                    <a:ext cx="1554163" cy="1560513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37963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3748090" y="2678116"/>
                    <a:ext cx="1503363" cy="1511300"/>
                    <a:chOff x="4166" y="1706"/>
                    <a:chExt cx="1252" cy="1252"/>
                  </a:xfrm>
                </p:grpSpPr>
                <p:sp>
                  <p:nvSpPr>
                    <p:cNvPr id="37964" name="Oval 2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66" y="1706"/>
                      <a:ext cx="1252" cy="125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36869"/>
                        </a:gs>
                        <a:gs pos="100000">
                          <a:srgbClr val="D6E1E2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965" name="Oval 27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82" y="1713"/>
                      <a:ext cx="1222" cy="122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6E1E2">
                            <a:alpha val="0"/>
                          </a:srgbClr>
                        </a:gs>
                        <a:gs pos="100000">
                          <a:srgbClr val="F1F5F5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966" name="Oval 2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95" y="1725"/>
                      <a:ext cx="1162" cy="114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AAB2B3"/>
                        </a:gs>
                        <a:gs pos="100000">
                          <a:srgbClr val="D6E1E2">
                            <a:alpha val="48000"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967" name="Oval 2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263" y="1757"/>
                      <a:ext cx="1033" cy="92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D6E1E2">
                            <a:alpha val="37999"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37896" name="组合 49"/>
            <p:cNvGrpSpPr>
              <a:grpSpLocks noChangeAspect="1"/>
            </p:cNvGrpSpPr>
            <p:nvPr/>
          </p:nvGrpSpPr>
          <p:grpSpPr bwMode="auto">
            <a:xfrm>
              <a:off x="5004048" y="1548000"/>
              <a:ext cx="1613552" cy="1620000"/>
              <a:chOff x="6021388" y="1772816"/>
              <a:chExt cx="1985963" cy="1993900"/>
            </a:xfrm>
          </p:grpSpPr>
          <p:sp>
            <p:nvSpPr>
              <p:cNvPr id="49157" name="Oval 5"/>
              <p:cNvSpPr>
                <a:spLocks noChangeArrowheads="1"/>
              </p:cNvSpPr>
              <p:nvPr/>
            </p:nvSpPr>
            <p:spPr bwMode="gray">
              <a:xfrm>
                <a:off x="6021850" y="1772816"/>
                <a:ext cx="1985074" cy="19942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grpSp>
            <p:nvGrpSpPr>
              <p:cNvPr id="37945" name="组合 48"/>
              <p:cNvGrpSpPr>
                <a:grpSpLocks/>
              </p:cNvGrpSpPr>
              <p:nvPr/>
            </p:nvGrpSpPr>
            <p:grpSpPr bwMode="auto">
              <a:xfrm>
                <a:off x="6021388" y="1772816"/>
                <a:ext cx="1985963" cy="1993900"/>
                <a:chOff x="6021388" y="1772816"/>
                <a:chExt cx="1985963" cy="1993900"/>
              </a:xfrm>
            </p:grpSpPr>
            <p:sp>
              <p:nvSpPr>
                <p:cNvPr id="49159" name="Oval 7"/>
                <p:cNvSpPr>
                  <a:spLocks noChangeArrowheads="1"/>
                </p:cNvSpPr>
                <p:nvPr/>
              </p:nvSpPr>
              <p:spPr bwMode="gray">
                <a:xfrm>
                  <a:off x="6152754" y="1911497"/>
                  <a:ext cx="1723263" cy="17344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zh-CN" altLang="en-US">
                    <a:ea typeface="+mn-ea"/>
                  </a:endParaRPr>
                </a:p>
              </p:txBody>
            </p:sp>
            <p:grpSp>
              <p:nvGrpSpPr>
                <p:cNvPr id="37947" name="组合 44"/>
                <p:cNvGrpSpPr>
                  <a:grpSpLocks/>
                </p:cNvGrpSpPr>
                <p:nvPr/>
              </p:nvGrpSpPr>
              <p:grpSpPr bwMode="auto">
                <a:xfrm>
                  <a:off x="6021388" y="1772816"/>
                  <a:ext cx="1985963" cy="1993900"/>
                  <a:chOff x="6021388" y="2444750"/>
                  <a:chExt cx="1985963" cy="1993900"/>
                </a:xfrm>
              </p:grpSpPr>
              <p:sp>
                <p:nvSpPr>
                  <p:cNvPr id="49158" name="Oval 6"/>
                  <p:cNvSpPr>
                    <a:spLocks noChangeArrowheads="1"/>
                  </p:cNvSpPr>
                  <p:nvPr/>
                </p:nvSpPr>
                <p:spPr bwMode="gray">
                  <a:xfrm>
                    <a:off x="6021850" y="2444750"/>
                    <a:ext cx="1985074" cy="19942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hlink">
                          <a:alpha val="32001"/>
                        </a:schemeClr>
                      </a:gs>
                      <a:gs pos="100000">
                        <a:schemeClr val="hlink">
                          <a:gamma/>
                          <a:shade val="0"/>
                          <a:invGamma/>
                          <a:alpha val="89999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>
                      <a:defRPr/>
                    </a:pPr>
                    <a:endParaRPr lang="zh-CN" altLang="en-US">
                      <a:ea typeface="+mn-ea"/>
                    </a:endParaRPr>
                  </a:p>
                </p:txBody>
              </p:sp>
              <p:sp>
                <p:nvSpPr>
                  <p:cNvPr id="49160" name="Oval 8"/>
                  <p:cNvSpPr>
                    <a:spLocks noChangeArrowheads="1"/>
                  </p:cNvSpPr>
                  <p:nvPr/>
                </p:nvSpPr>
                <p:spPr bwMode="gray">
                  <a:xfrm>
                    <a:off x="6180108" y="2585383"/>
                    <a:ext cx="1727171" cy="17325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hlink">
                          <a:gamma/>
                          <a:shade val="63529"/>
                          <a:invGamma/>
                        </a:schemeClr>
                      </a:gs>
                      <a:gs pos="100000">
                        <a:schemeClr val="hlink">
                          <a:alpha val="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anchor="ctr">
                    <a:spAutoFit/>
                  </a:bodyPr>
                  <a:lstStyle/>
                  <a:p>
                    <a:pPr>
                      <a:defRPr/>
                    </a:pPr>
                    <a:endParaRPr lang="zh-CN" altLang="en-US">
                      <a:ea typeface="+mn-ea"/>
                    </a:endParaRPr>
                  </a:p>
                </p:txBody>
              </p:sp>
              <p:sp>
                <p:nvSpPr>
                  <p:cNvPr id="37950" name="Oval 9"/>
                  <p:cNvSpPr>
                    <a:spLocks noChangeArrowheads="1"/>
                  </p:cNvSpPr>
                  <p:nvPr/>
                </p:nvSpPr>
                <p:spPr bwMode="gray">
                  <a:xfrm>
                    <a:off x="6243638" y="2660650"/>
                    <a:ext cx="1555750" cy="1560513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3795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6272217" y="2678116"/>
                    <a:ext cx="1504951" cy="1511300"/>
                    <a:chOff x="4166" y="1706"/>
                    <a:chExt cx="1252" cy="1252"/>
                  </a:xfrm>
                </p:grpSpPr>
                <p:sp>
                  <p:nvSpPr>
                    <p:cNvPr id="37952" name="Oval 3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66" y="1706"/>
                      <a:ext cx="1252" cy="125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36869"/>
                        </a:gs>
                        <a:gs pos="100000">
                          <a:srgbClr val="D6E1E2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953" name="Oval 32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82" y="1713"/>
                      <a:ext cx="1222" cy="122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6E1E2">
                            <a:alpha val="0"/>
                          </a:srgbClr>
                        </a:gs>
                        <a:gs pos="100000">
                          <a:srgbClr val="F1F5F5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954" name="Oval 3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95" y="1725"/>
                      <a:ext cx="1162" cy="114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AAB2B3"/>
                        </a:gs>
                        <a:gs pos="100000">
                          <a:srgbClr val="D6E1E2">
                            <a:alpha val="48000"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955" name="Oval 34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263" y="1757"/>
                      <a:ext cx="1033" cy="92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D6E1E2">
                            <a:alpha val="37999"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37897" name="组合 52"/>
            <p:cNvGrpSpPr>
              <a:grpSpLocks noChangeAspect="1"/>
            </p:cNvGrpSpPr>
            <p:nvPr/>
          </p:nvGrpSpPr>
          <p:grpSpPr bwMode="auto">
            <a:xfrm>
              <a:off x="1691680" y="3240000"/>
              <a:ext cx="1613552" cy="1620000"/>
              <a:chOff x="6021388" y="1772816"/>
              <a:chExt cx="1985963" cy="1993900"/>
            </a:xfrm>
          </p:grpSpPr>
          <p:sp>
            <p:nvSpPr>
              <p:cNvPr id="54" name="Oval 5"/>
              <p:cNvSpPr>
                <a:spLocks noChangeArrowheads="1"/>
              </p:cNvSpPr>
              <p:nvPr/>
            </p:nvSpPr>
            <p:spPr bwMode="gray">
              <a:xfrm>
                <a:off x="6021109" y="1772454"/>
                <a:ext cx="1987029" cy="19942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grpSp>
            <p:nvGrpSpPr>
              <p:cNvPr id="37933" name="组合 48"/>
              <p:cNvGrpSpPr>
                <a:grpSpLocks/>
              </p:cNvGrpSpPr>
              <p:nvPr/>
            </p:nvGrpSpPr>
            <p:grpSpPr bwMode="auto">
              <a:xfrm>
                <a:off x="6021388" y="1772816"/>
                <a:ext cx="1985963" cy="1993900"/>
                <a:chOff x="6021388" y="1772816"/>
                <a:chExt cx="1985963" cy="1993900"/>
              </a:xfrm>
            </p:grpSpPr>
            <p:sp>
              <p:nvSpPr>
                <p:cNvPr id="56" name="Oval 7"/>
                <p:cNvSpPr>
                  <a:spLocks noChangeArrowheads="1"/>
                </p:cNvSpPr>
                <p:nvPr/>
              </p:nvSpPr>
              <p:spPr bwMode="gray">
                <a:xfrm>
                  <a:off x="6152015" y="1911135"/>
                  <a:ext cx="1725217" cy="17344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zh-CN" altLang="en-US">
                    <a:ea typeface="+mn-ea"/>
                  </a:endParaRPr>
                </a:p>
              </p:txBody>
            </p:sp>
            <p:grpSp>
              <p:nvGrpSpPr>
                <p:cNvPr id="37935" name="组合 44"/>
                <p:cNvGrpSpPr>
                  <a:grpSpLocks/>
                </p:cNvGrpSpPr>
                <p:nvPr/>
              </p:nvGrpSpPr>
              <p:grpSpPr bwMode="auto">
                <a:xfrm>
                  <a:off x="6021388" y="1772816"/>
                  <a:ext cx="1985963" cy="1993900"/>
                  <a:chOff x="6021388" y="2444750"/>
                  <a:chExt cx="1985963" cy="1993900"/>
                </a:xfrm>
              </p:grpSpPr>
              <p:sp>
                <p:nvSpPr>
                  <p:cNvPr id="58" name="Oval 6"/>
                  <p:cNvSpPr>
                    <a:spLocks noChangeArrowheads="1"/>
                  </p:cNvSpPr>
                  <p:nvPr/>
                </p:nvSpPr>
                <p:spPr bwMode="gray">
                  <a:xfrm>
                    <a:off x="6021109" y="2444388"/>
                    <a:ext cx="1987029" cy="19942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1">
                          <a:lumMod val="40000"/>
                          <a:lumOff val="60000"/>
                        </a:schemeClr>
                      </a:gs>
                      <a:gs pos="100000">
                        <a:schemeClr val="hlink">
                          <a:gamma/>
                          <a:shade val="0"/>
                          <a:invGamma/>
                          <a:alpha val="89999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>
                      <a:defRPr/>
                    </a:pPr>
                    <a:endParaRPr lang="zh-CN" altLang="en-US">
                      <a:ea typeface="+mn-ea"/>
                    </a:endParaRPr>
                  </a:p>
                </p:txBody>
              </p:sp>
              <p:sp>
                <p:nvSpPr>
                  <p:cNvPr id="59" name="Oval 8"/>
                  <p:cNvSpPr>
                    <a:spLocks noChangeArrowheads="1"/>
                  </p:cNvSpPr>
                  <p:nvPr/>
                </p:nvSpPr>
                <p:spPr bwMode="gray">
                  <a:xfrm>
                    <a:off x="6179368" y="2585022"/>
                    <a:ext cx="1729124" cy="17325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1">
                          <a:lumMod val="60000"/>
                          <a:lumOff val="40000"/>
                        </a:schemeClr>
                      </a:gs>
                      <a:gs pos="100000">
                        <a:schemeClr val="hlink">
                          <a:alpha val="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anchor="ctr">
                    <a:spAutoFit/>
                  </a:bodyPr>
                  <a:lstStyle/>
                  <a:p>
                    <a:pPr>
                      <a:defRPr/>
                    </a:pPr>
                    <a:endParaRPr lang="zh-CN" altLang="en-US">
                      <a:ea typeface="+mn-ea"/>
                    </a:endParaRPr>
                  </a:p>
                </p:txBody>
              </p:sp>
              <p:sp>
                <p:nvSpPr>
                  <p:cNvPr id="37938" name="Oval 9"/>
                  <p:cNvSpPr>
                    <a:spLocks noChangeArrowheads="1"/>
                  </p:cNvSpPr>
                  <p:nvPr/>
                </p:nvSpPr>
                <p:spPr bwMode="gray">
                  <a:xfrm>
                    <a:off x="6243638" y="2660650"/>
                    <a:ext cx="1555750" cy="1560513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37939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6272217" y="2678116"/>
                    <a:ext cx="1504951" cy="1511300"/>
                    <a:chOff x="4166" y="1706"/>
                    <a:chExt cx="1252" cy="1252"/>
                  </a:xfrm>
                </p:grpSpPr>
                <p:sp>
                  <p:nvSpPr>
                    <p:cNvPr id="37940" name="Oval 3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66" y="1706"/>
                      <a:ext cx="1252" cy="125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36869"/>
                        </a:gs>
                        <a:gs pos="100000">
                          <a:srgbClr val="D6E1E2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941" name="Oval 32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82" y="1713"/>
                      <a:ext cx="1222" cy="122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6E1E2">
                            <a:alpha val="0"/>
                          </a:srgbClr>
                        </a:gs>
                        <a:gs pos="100000">
                          <a:srgbClr val="F1F5F5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942" name="Oval 3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95" y="1725"/>
                      <a:ext cx="1162" cy="114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AAB2B3"/>
                        </a:gs>
                        <a:gs pos="100000">
                          <a:srgbClr val="D6E1E2">
                            <a:alpha val="48000"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943" name="Oval 34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263" y="1757"/>
                      <a:ext cx="1033" cy="92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D6E1E2">
                            <a:alpha val="37999"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37898" name="组合 66"/>
            <p:cNvGrpSpPr>
              <a:grpSpLocks noChangeAspect="1"/>
            </p:cNvGrpSpPr>
            <p:nvPr/>
          </p:nvGrpSpPr>
          <p:grpSpPr bwMode="auto">
            <a:xfrm>
              <a:off x="3924000" y="3240000"/>
              <a:ext cx="1613552" cy="1620000"/>
              <a:chOff x="6021388" y="1772816"/>
              <a:chExt cx="1985963" cy="1993900"/>
            </a:xfrm>
          </p:grpSpPr>
          <p:sp>
            <p:nvSpPr>
              <p:cNvPr id="68" name="Oval 5"/>
              <p:cNvSpPr>
                <a:spLocks noChangeArrowheads="1"/>
              </p:cNvSpPr>
              <p:nvPr/>
            </p:nvSpPr>
            <p:spPr bwMode="gray">
              <a:xfrm>
                <a:off x="6020626" y="1772454"/>
                <a:ext cx="1987029" cy="19942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grpSp>
            <p:nvGrpSpPr>
              <p:cNvPr id="37921" name="组合 48"/>
              <p:cNvGrpSpPr>
                <a:grpSpLocks/>
              </p:cNvGrpSpPr>
              <p:nvPr/>
            </p:nvGrpSpPr>
            <p:grpSpPr bwMode="auto">
              <a:xfrm>
                <a:off x="6021388" y="1772816"/>
                <a:ext cx="1985963" cy="1993900"/>
                <a:chOff x="6021388" y="1772816"/>
                <a:chExt cx="1985963" cy="1993900"/>
              </a:xfrm>
            </p:grpSpPr>
            <p:sp>
              <p:nvSpPr>
                <p:cNvPr id="70" name="Oval 7"/>
                <p:cNvSpPr>
                  <a:spLocks noChangeArrowheads="1"/>
                </p:cNvSpPr>
                <p:nvPr/>
              </p:nvSpPr>
              <p:spPr bwMode="gray">
                <a:xfrm>
                  <a:off x="6151532" y="1911135"/>
                  <a:ext cx="1725217" cy="17344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zh-CN" altLang="en-US">
                    <a:ea typeface="+mn-ea"/>
                  </a:endParaRPr>
                </a:p>
              </p:txBody>
            </p:sp>
            <p:grpSp>
              <p:nvGrpSpPr>
                <p:cNvPr id="37923" name="组合 44"/>
                <p:cNvGrpSpPr>
                  <a:grpSpLocks/>
                </p:cNvGrpSpPr>
                <p:nvPr/>
              </p:nvGrpSpPr>
              <p:grpSpPr bwMode="auto">
                <a:xfrm>
                  <a:off x="6021388" y="1772816"/>
                  <a:ext cx="1985963" cy="1993900"/>
                  <a:chOff x="6021388" y="2444750"/>
                  <a:chExt cx="1985963" cy="1993900"/>
                </a:xfrm>
              </p:grpSpPr>
              <p:sp>
                <p:nvSpPr>
                  <p:cNvPr id="72" name="Oval 6"/>
                  <p:cNvSpPr>
                    <a:spLocks noChangeArrowheads="1"/>
                  </p:cNvSpPr>
                  <p:nvPr/>
                </p:nvSpPr>
                <p:spPr bwMode="gray">
                  <a:xfrm>
                    <a:off x="6020626" y="2444388"/>
                    <a:ext cx="1987029" cy="19942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hlink">
                          <a:gamma/>
                          <a:shade val="0"/>
                          <a:invGamma/>
                          <a:alpha val="89999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>
                      <a:defRPr/>
                    </a:pPr>
                    <a:endParaRPr lang="zh-CN" altLang="en-US">
                      <a:ea typeface="+mn-ea"/>
                    </a:endParaRPr>
                  </a:p>
                </p:txBody>
              </p:sp>
              <p:sp>
                <p:nvSpPr>
                  <p:cNvPr id="73" name="Oval 8"/>
                  <p:cNvSpPr>
                    <a:spLocks noChangeArrowheads="1"/>
                  </p:cNvSpPr>
                  <p:nvPr/>
                </p:nvSpPr>
                <p:spPr bwMode="gray">
                  <a:xfrm>
                    <a:off x="6178886" y="2585022"/>
                    <a:ext cx="1729124" cy="17325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1">
                          <a:lumMod val="60000"/>
                          <a:lumOff val="40000"/>
                        </a:schemeClr>
                      </a:gs>
                      <a:gs pos="100000">
                        <a:schemeClr val="hlink">
                          <a:alpha val="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anchor="ctr">
                    <a:spAutoFit/>
                  </a:bodyPr>
                  <a:lstStyle/>
                  <a:p>
                    <a:pPr>
                      <a:defRPr/>
                    </a:pPr>
                    <a:endParaRPr lang="zh-CN" altLang="en-US">
                      <a:ea typeface="+mn-ea"/>
                    </a:endParaRPr>
                  </a:p>
                </p:txBody>
              </p:sp>
              <p:sp>
                <p:nvSpPr>
                  <p:cNvPr id="37926" name="Oval 9"/>
                  <p:cNvSpPr>
                    <a:spLocks noChangeArrowheads="1"/>
                  </p:cNvSpPr>
                  <p:nvPr/>
                </p:nvSpPr>
                <p:spPr bwMode="gray">
                  <a:xfrm>
                    <a:off x="6243638" y="2660650"/>
                    <a:ext cx="1555750" cy="1560513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37927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6272217" y="2678116"/>
                    <a:ext cx="1504951" cy="1511300"/>
                    <a:chOff x="4166" y="1706"/>
                    <a:chExt cx="1252" cy="1252"/>
                  </a:xfrm>
                </p:grpSpPr>
                <p:sp>
                  <p:nvSpPr>
                    <p:cNvPr id="37928" name="Oval 3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66" y="1706"/>
                      <a:ext cx="1252" cy="125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36869"/>
                        </a:gs>
                        <a:gs pos="100000">
                          <a:srgbClr val="D6E1E2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929" name="Oval 32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82" y="1713"/>
                      <a:ext cx="1222" cy="122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6E1E2">
                            <a:alpha val="0"/>
                          </a:srgbClr>
                        </a:gs>
                        <a:gs pos="100000">
                          <a:srgbClr val="F1F5F5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930" name="Oval 3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95" y="1725"/>
                      <a:ext cx="1162" cy="114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AAB2B3"/>
                        </a:gs>
                        <a:gs pos="100000">
                          <a:srgbClr val="D6E1E2">
                            <a:alpha val="48000"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931" name="Oval 34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263" y="1757"/>
                      <a:ext cx="1033" cy="92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D6E1E2">
                            <a:alpha val="37999"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37899" name="组合 80"/>
            <p:cNvGrpSpPr>
              <a:grpSpLocks noChangeAspect="1"/>
            </p:cNvGrpSpPr>
            <p:nvPr/>
          </p:nvGrpSpPr>
          <p:grpSpPr bwMode="auto">
            <a:xfrm>
              <a:off x="6156176" y="3240000"/>
              <a:ext cx="1613552" cy="1620000"/>
              <a:chOff x="6021388" y="1772816"/>
              <a:chExt cx="1985963" cy="1993900"/>
            </a:xfrm>
          </p:grpSpPr>
          <p:sp>
            <p:nvSpPr>
              <p:cNvPr id="82" name="Oval 5"/>
              <p:cNvSpPr>
                <a:spLocks noChangeArrowheads="1"/>
              </p:cNvSpPr>
              <p:nvPr/>
            </p:nvSpPr>
            <p:spPr bwMode="gray">
              <a:xfrm>
                <a:off x="6022277" y="1772454"/>
                <a:ext cx="1985074" cy="19942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grpSp>
            <p:nvGrpSpPr>
              <p:cNvPr id="37909" name="组合 48"/>
              <p:cNvGrpSpPr>
                <a:grpSpLocks/>
              </p:cNvGrpSpPr>
              <p:nvPr/>
            </p:nvGrpSpPr>
            <p:grpSpPr bwMode="auto">
              <a:xfrm>
                <a:off x="6021388" y="1772816"/>
                <a:ext cx="1985963" cy="1993900"/>
                <a:chOff x="6021388" y="1772816"/>
                <a:chExt cx="1985963" cy="1993900"/>
              </a:xfrm>
            </p:grpSpPr>
            <p:sp>
              <p:nvSpPr>
                <p:cNvPr id="84" name="Oval 7"/>
                <p:cNvSpPr>
                  <a:spLocks noChangeArrowheads="1"/>
                </p:cNvSpPr>
                <p:nvPr/>
              </p:nvSpPr>
              <p:spPr bwMode="gray">
                <a:xfrm>
                  <a:off x="6153181" y="1911135"/>
                  <a:ext cx="1723263" cy="17344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zh-CN" altLang="en-US">
                    <a:ea typeface="+mn-ea"/>
                  </a:endParaRPr>
                </a:p>
              </p:txBody>
            </p:sp>
            <p:grpSp>
              <p:nvGrpSpPr>
                <p:cNvPr id="37911" name="组合 44"/>
                <p:cNvGrpSpPr>
                  <a:grpSpLocks/>
                </p:cNvGrpSpPr>
                <p:nvPr/>
              </p:nvGrpSpPr>
              <p:grpSpPr bwMode="auto">
                <a:xfrm>
                  <a:off x="6021388" y="1772816"/>
                  <a:ext cx="1985963" cy="1993900"/>
                  <a:chOff x="6021388" y="2444750"/>
                  <a:chExt cx="1985963" cy="1993900"/>
                </a:xfrm>
              </p:grpSpPr>
              <p:sp>
                <p:nvSpPr>
                  <p:cNvPr id="86" name="Oval 6"/>
                  <p:cNvSpPr>
                    <a:spLocks noChangeArrowheads="1"/>
                  </p:cNvSpPr>
                  <p:nvPr/>
                </p:nvSpPr>
                <p:spPr bwMode="gray">
                  <a:xfrm>
                    <a:off x="6022277" y="2444388"/>
                    <a:ext cx="1985074" cy="19942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hlink">
                          <a:gamma/>
                          <a:shade val="0"/>
                          <a:invGamma/>
                          <a:alpha val="89999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>
                      <a:defRPr/>
                    </a:pPr>
                    <a:endParaRPr lang="zh-CN" altLang="en-US">
                      <a:ea typeface="+mn-ea"/>
                    </a:endParaRPr>
                  </a:p>
                </p:txBody>
              </p:sp>
              <p:sp>
                <p:nvSpPr>
                  <p:cNvPr id="87" name="Oval 8"/>
                  <p:cNvSpPr>
                    <a:spLocks noChangeArrowheads="1"/>
                  </p:cNvSpPr>
                  <p:nvPr/>
                </p:nvSpPr>
                <p:spPr bwMode="gray">
                  <a:xfrm>
                    <a:off x="6180535" y="2585022"/>
                    <a:ext cx="1727171" cy="17325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tx2">
                          <a:lumMod val="60000"/>
                          <a:lumOff val="40000"/>
                        </a:schemeClr>
                      </a:gs>
                      <a:gs pos="100000">
                        <a:schemeClr val="hlink">
                          <a:alpha val="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/>
                    <a:ext uri="{AF507438-7753-43E0-B8FC-AC1667EBCBE1}"/>
                  </a:extLst>
                </p:spPr>
                <p:txBody>
                  <a:bodyPr anchor="ctr">
                    <a:spAutoFit/>
                  </a:bodyPr>
                  <a:lstStyle/>
                  <a:p>
                    <a:pPr>
                      <a:defRPr/>
                    </a:pPr>
                    <a:endParaRPr lang="zh-CN" altLang="en-US">
                      <a:ea typeface="+mn-ea"/>
                    </a:endParaRPr>
                  </a:p>
                </p:txBody>
              </p:sp>
              <p:sp>
                <p:nvSpPr>
                  <p:cNvPr id="37914" name="Oval 9"/>
                  <p:cNvSpPr>
                    <a:spLocks noChangeArrowheads="1"/>
                  </p:cNvSpPr>
                  <p:nvPr/>
                </p:nvSpPr>
                <p:spPr bwMode="gray">
                  <a:xfrm>
                    <a:off x="6243638" y="2660650"/>
                    <a:ext cx="1555750" cy="1560513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37915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6272217" y="2678116"/>
                    <a:ext cx="1504951" cy="1511300"/>
                    <a:chOff x="4166" y="1706"/>
                    <a:chExt cx="1252" cy="1252"/>
                  </a:xfrm>
                </p:grpSpPr>
                <p:sp>
                  <p:nvSpPr>
                    <p:cNvPr id="91" name="Oval 3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66" y="1703"/>
                      <a:ext cx="1252" cy="125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chemeClr val="tx2">
                            <a:lumMod val="60000"/>
                            <a:lumOff val="40000"/>
                          </a:schemeClr>
                        </a:gs>
                        <a:gs pos="100000">
                          <a:srgbClr val="D6E1E2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/>
                      <a:ext uri="{AF507438-7753-43E0-B8FC-AC1667EBCBE1}"/>
                    </a:extLst>
                  </p:spPr>
                  <p:txBody>
                    <a:bodyPr vert="eaVert" wrap="none" anchor="ctr"/>
                    <a:lstStyle/>
                    <a:p>
                      <a:pPr>
                        <a:defRPr/>
                      </a:pPr>
                      <a:endParaRPr lang="zh-CN" altLang="en-US">
                        <a:ea typeface="+mn-ea"/>
                      </a:endParaRPr>
                    </a:p>
                  </p:txBody>
                </p:sp>
                <p:sp>
                  <p:nvSpPr>
                    <p:cNvPr id="37917" name="Oval 32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82" y="1713"/>
                      <a:ext cx="1222" cy="122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6E1E2">
                            <a:alpha val="0"/>
                          </a:srgbClr>
                        </a:gs>
                        <a:gs pos="100000">
                          <a:srgbClr val="F1F5F5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918" name="Oval 3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95" y="1725"/>
                      <a:ext cx="1162" cy="114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AAB2B3"/>
                        </a:gs>
                        <a:gs pos="100000">
                          <a:srgbClr val="D6E1E2">
                            <a:alpha val="48000"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7919" name="Oval 34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263" y="1757"/>
                      <a:ext cx="1033" cy="92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D6E1E2">
                            <a:alpha val="37999"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sp>
          <p:nvSpPr>
            <p:cNvPr id="95" name="AutoShape 3"/>
            <p:cNvSpPr>
              <a:spLocks noChangeAspect="1" noChangeArrowheads="1"/>
            </p:cNvSpPr>
            <p:nvPr/>
          </p:nvSpPr>
          <p:spPr bwMode="gray">
            <a:xfrm>
              <a:off x="5723529" y="3815776"/>
              <a:ext cx="315899" cy="360241"/>
            </a:xfrm>
            <a:prstGeom prst="chevron">
              <a:avLst>
                <a:gd name="adj" fmla="val 52514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96" name="AutoShape 3"/>
            <p:cNvSpPr>
              <a:spLocks noChangeAspect="1" noChangeArrowheads="1"/>
            </p:cNvSpPr>
            <p:nvPr/>
          </p:nvSpPr>
          <p:spPr bwMode="gray">
            <a:xfrm>
              <a:off x="3464614" y="3815776"/>
              <a:ext cx="315898" cy="360241"/>
            </a:xfrm>
            <a:prstGeom prst="chevron">
              <a:avLst>
                <a:gd name="adj" fmla="val 52514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97" name="AutoShape 3"/>
            <p:cNvSpPr>
              <a:spLocks noChangeAspect="1" noChangeArrowheads="1"/>
            </p:cNvSpPr>
            <p:nvPr/>
          </p:nvSpPr>
          <p:spPr bwMode="gray">
            <a:xfrm>
              <a:off x="6777583" y="2087569"/>
              <a:ext cx="314311" cy="360242"/>
            </a:xfrm>
            <a:prstGeom prst="chevron">
              <a:avLst>
                <a:gd name="adj" fmla="val 52514"/>
              </a:avLst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37903" name="Text Box 38"/>
            <p:cNvSpPr txBox="1">
              <a:spLocks noChangeArrowheads="1"/>
            </p:cNvSpPr>
            <p:nvPr/>
          </p:nvSpPr>
          <p:spPr bwMode="gray">
            <a:xfrm>
              <a:off x="3056129" y="1980000"/>
              <a:ext cx="101181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000">
                  <a:solidFill>
                    <a:srgbClr val="000000"/>
                  </a:solidFill>
                </a:rPr>
                <a:t>2008</a:t>
              </a:r>
              <a:r>
                <a:rPr lang="zh-CN" altLang="en-US" sz="2000">
                  <a:solidFill>
                    <a:srgbClr val="000000"/>
                  </a:solidFill>
                </a:rPr>
                <a:t>年</a:t>
              </a:r>
              <a:endParaRPr lang="en-US" altLang="zh-CN" sz="2000">
                <a:solidFill>
                  <a:srgbClr val="000000"/>
                </a:solidFill>
              </a:endParaRPr>
            </a:p>
            <a:p>
              <a:pPr algn="ctr" eaLnBrk="0" hangingPunct="0"/>
              <a:r>
                <a:rPr lang="en-US" altLang="zh-CN" sz="2000">
                  <a:solidFill>
                    <a:srgbClr val="000000"/>
                  </a:solidFill>
                </a:rPr>
                <a:t>1152</a:t>
              </a:r>
              <a:r>
                <a:rPr lang="zh-CN" altLang="en-US" sz="2000">
                  <a:solidFill>
                    <a:srgbClr val="000000"/>
                  </a:solidFill>
                </a:rPr>
                <a:t>个</a:t>
              </a:r>
              <a:endParaRPr lang="en-US" altLang="zh-CN" sz="2000">
                <a:solidFill>
                  <a:srgbClr val="000000"/>
                </a:solidFill>
              </a:endParaRPr>
            </a:p>
          </p:txBody>
        </p:sp>
        <p:sp>
          <p:nvSpPr>
            <p:cNvPr id="37904" name="Text Box 38"/>
            <p:cNvSpPr txBox="1">
              <a:spLocks noChangeArrowheads="1"/>
            </p:cNvSpPr>
            <p:nvPr/>
          </p:nvSpPr>
          <p:spPr bwMode="gray">
            <a:xfrm>
              <a:off x="5328000" y="1980000"/>
              <a:ext cx="101181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000">
                  <a:solidFill>
                    <a:srgbClr val="000000"/>
                  </a:solidFill>
                </a:rPr>
                <a:t>2009</a:t>
              </a:r>
              <a:r>
                <a:rPr lang="zh-CN" altLang="en-US" sz="2000">
                  <a:solidFill>
                    <a:srgbClr val="000000"/>
                  </a:solidFill>
                </a:rPr>
                <a:t>年</a:t>
              </a:r>
              <a:endParaRPr lang="en-US" altLang="zh-CN" sz="2000">
                <a:solidFill>
                  <a:srgbClr val="000000"/>
                </a:solidFill>
              </a:endParaRPr>
            </a:p>
            <a:p>
              <a:pPr algn="ctr" eaLnBrk="0" hangingPunct="0"/>
              <a:r>
                <a:rPr lang="en-US" altLang="zh-CN" sz="2000">
                  <a:solidFill>
                    <a:srgbClr val="000000"/>
                  </a:solidFill>
                </a:rPr>
                <a:t>2042</a:t>
              </a:r>
              <a:r>
                <a:rPr lang="zh-CN" altLang="en-US" sz="2000">
                  <a:solidFill>
                    <a:srgbClr val="000000"/>
                  </a:solidFill>
                </a:rPr>
                <a:t>个</a:t>
              </a:r>
              <a:endParaRPr lang="en-US" altLang="zh-CN" sz="2000">
                <a:solidFill>
                  <a:srgbClr val="000000"/>
                </a:solidFill>
              </a:endParaRPr>
            </a:p>
          </p:txBody>
        </p:sp>
        <p:sp>
          <p:nvSpPr>
            <p:cNvPr id="37905" name="Text Box 38"/>
            <p:cNvSpPr txBox="1">
              <a:spLocks noChangeArrowheads="1"/>
            </p:cNvSpPr>
            <p:nvPr/>
          </p:nvSpPr>
          <p:spPr bwMode="gray">
            <a:xfrm>
              <a:off x="1980000" y="3708000"/>
              <a:ext cx="101181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000">
                  <a:solidFill>
                    <a:srgbClr val="000000"/>
                  </a:solidFill>
                </a:rPr>
                <a:t>2010</a:t>
              </a:r>
              <a:r>
                <a:rPr lang="zh-CN" altLang="en-US" sz="2000">
                  <a:solidFill>
                    <a:srgbClr val="000000"/>
                  </a:solidFill>
                </a:rPr>
                <a:t>年</a:t>
              </a:r>
              <a:endParaRPr lang="en-US" altLang="zh-CN" sz="2000">
                <a:solidFill>
                  <a:srgbClr val="000000"/>
                </a:solidFill>
              </a:endParaRPr>
            </a:p>
            <a:p>
              <a:pPr algn="ctr" eaLnBrk="0" hangingPunct="0"/>
              <a:r>
                <a:rPr lang="en-US" altLang="zh-CN" sz="2000">
                  <a:solidFill>
                    <a:srgbClr val="000000"/>
                  </a:solidFill>
                </a:rPr>
                <a:t>2211</a:t>
              </a:r>
              <a:r>
                <a:rPr lang="zh-CN" altLang="en-US" sz="2000">
                  <a:solidFill>
                    <a:srgbClr val="000000"/>
                  </a:solidFill>
                </a:rPr>
                <a:t>个</a:t>
              </a:r>
              <a:endParaRPr lang="en-US" altLang="zh-CN" sz="2000">
                <a:solidFill>
                  <a:srgbClr val="000000"/>
                </a:solidFill>
              </a:endParaRPr>
            </a:p>
          </p:txBody>
        </p:sp>
        <p:sp>
          <p:nvSpPr>
            <p:cNvPr id="37906" name="Text Box 38"/>
            <p:cNvSpPr txBox="1">
              <a:spLocks noChangeArrowheads="1"/>
            </p:cNvSpPr>
            <p:nvPr/>
          </p:nvSpPr>
          <p:spPr bwMode="gray">
            <a:xfrm>
              <a:off x="4230000" y="3708000"/>
              <a:ext cx="101181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000">
                  <a:solidFill>
                    <a:srgbClr val="000000"/>
                  </a:solidFill>
                </a:rPr>
                <a:t>2011</a:t>
              </a:r>
              <a:r>
                <a:rPr lang="zh-CN" altLang="en-US" sz="2000">
                  <a:solidFill>
                    <a:srgbClr val="000000"/>
                  </a:solidFill>
                </a:rPr>
                <a:t>年</a:t>
              </a:r>
              <a:endParaRPr lang="en-US" altLang="zh-CN" sz="2000">
                <a:solidFill>
                  <a:srgbClr val="000000"/>
                </a:solidFill>
              </a:endParaRPr>
            </a:p>
            <a:p>
              <a:pPr algn="ctr" eaLnBrk="0" hangingPunct="0"/>
              <a:r>
                <a:rPr lang="en-US" altLang="zh-CN" sz="2000">
                  <a:solidFill>
                    <a:srgbClr val="000000"/>
                  </a:solidFill>
                </a:rPr>
                <a:t>1796</a:t>
              </a:r>
              <a:r>
                <a:rPr lang="zh-CN" altLang="en-US" sz="2000">
                  <a:solidFill>
                    <a:srgbClr val="000000"/>
                  </a:solidFill>
                </a:rPr>
                <a:t>个</a:t>
              </a:r>
              <a:endParaRPr lang="en-US" altLang="zh-CN" sz="2000">
                <a:solidFill>
                  <a:srgbClr val="000000"/>
                </a:solidFill>
              </a:endParaRPr>
            </a:p>
          </p:txBody>
        </p:sp>
        <p:sp>
          <p:nvSpPr>
            <p:cNvPr id="37907" name="Text Box 38"/>
            <p:cNvSpPr txBox="1">
              <a:spLocks noChangeArrowheads="1"/>
            </p:cNvSpPr>
            <p:nvPr/>
          </p:nvSpPr>
          <p:spPr bwMode="gray">
            <a:xfrm>
              <a:off x="6498000" y="3708000"/>
              <a:ext cx="101181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000">
                  <a:solidFill>
                    <a:srgbClr val="000000"/>
                  </a:solidFill>
                </a:rPr>
                <a:t>2012</a:t>
              </a:r>
              <a:r>
                <a:rPr lang="zh-CN" altLang="en-US" sz="2000">
                  <a:solidFill>
                    <a:srgbClr val="000000"/>
                  </a:solidFill>
                </a:rPr>
                <a:t>年</a:t>
              </a:r>
              <a:endParaRPr lang="en-US" altLang="zh-CN" sz="2000">
                <a:solidFill>
                  <a:srgbClr val="000000"/>
                </a:solidFill>
              </a:endParaRPr>
            </a:p>
            <a:p>
              <a:pPr algn="ctr" eaLnBrk="0" hangingPunct="0"/>
              <a:r>
                <a:rPr lang="en-US" altLang="zh-CN" sz="2000">
                  <a:solidFill>
                    <a:srgbClr val="000000"/>
                  </a:solidFill>
                </a:rPr>
                <a:t>1890</a:t>
              </a:r>
              <a:r>
                <a:rPr lang="zh-CN" altLang="en-US" sz="2000">
                  <a:solidFill>
                    <a:srgbClr val="000000"/>
                  </a:solidFill>
                </a:rPr>
                <a:t>个</a:t>
              </a:r>
              <a:endParaRPr lang="en-US" altLang="zh-CN" sz="2000">
                <a:solidFill>
                  <a:srgbClr val="000000"/>
                </a:solidFill>
              </a:endParaRPr>
            </a:p>
          </p:txBody>
        </p:sp>
      </p:grp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2000" dirty="0" smtClean="0">
                <a:ea typeface="宋体" charset="-122"/>
              </a:rPr>
              <a:t>注册用户数</a:t>
            </a:r>
            <a:endParaRPr lang="en-US" altLang="zh-CN" sz="2000" dirty="0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5" name="Group 35"/>
          <p:cNvGrpSpPr>
            <a:grpSpLocks/>
          </p:cNvGrpSpPr>
          <p:nvPr/>
        </p:nvGrpSpPr>
        <p:grpSpPr bwMode="auto">
          <a:xfrm>
            <a:off x="1828800" y="1571625"/>
            <a:ext cx="5410200" cy="665163"/>
            <a:chOff x="1152" y="1275"/>
            <a:chExt cx="3408" cy="419"/>
          </a:xfrm>
        </p:grpSpPr>
        <p:grpSp>
          <p:nvGrpSpPr>
            <p:cNvPr id="18467" name="Group 3"/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18471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72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66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sp>
          <p:nvSpPr>
            <p:cNvPr id="18468" name="Line 11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69" name="Text Box 12"/>
            <p:cNvSpPr txBox="1">
              <a:spLocks noChangeArrowheads="1"/>
            </p:cNvSpPr>
            <p:nvPr/>
          </p:nvSpPr>
          <p:spPr bwMode="auto">
            <a:xfrm>
              <a:off x="1800" y="1323"/>
              <a:ext cx="192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>
                  <a:solidFill>
                    <a:schemeClr val="tx2"/>
                  </a:solidFill>
                </a:rPr>
                <a:t>CASHL</a:t>
              </a:r>
              <a:r>
                <a:rPr lang="zh-CN" altLang="en-US" sz="2400">
                  <a:solidFill>
                    <a:schemeClr val="tx2"/>
                  </a:solidFill>
                </a:rPr>
                <a:t>华中区域概况</a:t>
              </a:r>
              <a:endParaRPr lang="en-US" altLang="zh-CN" sz="2400">
                <a:solidFill>
                  <a:schemeClr val="tx2"/>
                </a:solidFill>
              </a:endParaRPr>
            </a:p>
          </p:txBody>
        </p:sp>
        <p:sp>
          <p:nvSpPr>
            <p:cNvPr id="18470" name="Text Box 13"/>
            <p:cNvSpPr txBox="1">
              <a:spLocks noChangeArrowheads="1"/>
            </p:cNvSpPr>
            <p:nvPr/>
          </p:nvSpPr>
          <p:spPr bwMode="gray">
            <a:xfrm>
              <a:off x="1276" y="1337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0996" name="Group 36"/>
          <p:cNvGrpSpPr>
            <a:grpSpLocks/>
          </p:cNvGrpSpPr>
          <p:nvPr/>
        </p:nvGrpSpPr>
        <p:grpSpPr bwMode="auto">
          <a:xfrm>
            <a:off x="1828800" y="2500313"/>
            <a:ext cx="5410200" cy="665162"/>
            <a:chOff x="1152" y="1851"/>
            <a:chExt cx="3408" cy="419"/>
          </a:xfrm>
        </p:grpSpPr>
        <p:grpSp>
          <p:nvGrpSpPr>
            <p:cNvPr id="18460" name="Group 7"/>
            <p:cNvGrpSpPr>
              <a:grpSpLocks/>
            </p:cNvGrpSpPr>
            <p:nvPr/>
          </p:nvGrpSpPr>
          <p:grpSpPr bwMode="auto">
            <a:xfrm>
              <a:off x="1152" y="1851"/>
              <a:ext cx="480" cy="419"/>
              <a:chOff x="3174" y="2656"/>
              <a:chExt cx="1549" cy="1351"/>
            </a:xfrm>
          </p:grpSpPr>
          <p:sp>
            <p:nvSpPr>
              <p:cNvPr id="18464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65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70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sp>
          <p:nvSpPr>
            <p:cNvPr id="18461" name="Line 14"/>
            <p:cNvSpPr>
              <a:spLocks noChangeShapeType="1"/>
            </p:cNvSpPr>
            <p:nvPr/>
          </p:nvSpPr>
          <p:spPr bwMode="auto">
            <a:xfrm>
              <a:off x="1536" y="2235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62" name="Text Box 15"/>
            <p:cNvSpPr txBox="1">
              <a:spLocks noChangeArrowheads="1"/>
            </p:cNvSpPr>
            <p:nvPr/>
          </p:nvSpPr>
          <p:spPr bwMode="auto">
            <a:xfrm>
              <a:off x="1800" y="1899"/>
              <a:ext cx="231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>
                  <a:solidFill>
                    <a:schemeClr val="tx2"/>
                  </a:solidFill>
                </a:rPr>
                <a:t>CASHL</a:t>
              </a:r>
              <a:r>
                <a:rPr lang="zh-CN" altLang="en-US" sz="2400">
                  <a:solidFill>
                    <a:schemeClr val="tx2"/>
                  </a:solidFill>
                </a:rPr>
                <a:t>华中区域服务情况</a:t>
              </a:r>
              <a:endParaRPr lang="en-US" altLang="zh-CN" sz="2400">
                <a:solidFill>
                  <a:schemeClr val="tx2"/>
                </a:solidFill>
              </a:endParaRPr>
            </a:p>
          </p:txBody>
        </p:sp>
        <p:sp>
          <p:nvSpPr>
            <p:cNvPr id="18463" name="Text Box 16"/>
            <p:cNvSpPr txBox="1">
              <a:spLocks noChangeArrowheads="1"/>
            </p:cNvSpPr>
            <p:nvPr/>
          </p:nvSpPr>
          <p:spPr bwMode="gray">
            <a:xfrm>
              <a:off x="1276" y="1913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0997" name="Group 37"/>
          <p:cNvGrpSpPr>
            <a:grpSpLocks/>
          </p:cNvGrpSpPr>
          <p:nvPr/>
        </p:nvGrpSpPr>
        <p:grpSpPr bwMode="auto">
          <a:xfrm>
            <a:off x="1828800" y="3500438"/>
            <a:ext cx="5410200" cy="665162"/>
            <a:chOff x="1152" y="2413"/>
            <a:chExt cx="3408" cy="419"/>
          </a:xfrm>
        </p:grpSpPr>
        <p:grpSp>
          <p:nvGrpSpPr>
            <p:cNvPr id="18453" name="Group 17"/>
            <p:cNvGrpSpPr>
              <a:grpSpLocks/>
            </p:cNvGrpSpPr>
            <p:nvPr/>
          </p:nvGrpSpPr>
          <p:grpSpPr bwMode="auto">
            <a:xfrm>
              <a:off x="1152" y="2413"/>
              <a:ext cx="480" cy="419"/>
              <a:chOff x="1110" y="2656"/>
              <a:chExt cx="1549" cy="1351"/>
            </a:xfrm>
          </p:grpSpPr>
          <p:sp>
            <p:nvSpPr>
              <p:cNvPr id="18457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58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80" name="AutoShape 2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sp>
          <p:nvSpPr>
            <p:cNvPr id="18454" name="Line 25"/>
            <p:cNvSpPr>
              <a:spLocks noChangeShapeType="1"/>
            </p:cNvSpPr>
            <p:nvPr/>
          </p:nvSpPr>
          <p:spPr bwMode="auto">
            <a:xfrm>
              <a:off x="1536" y="2797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55" name="Text Box 26"/>
            <p:cNvSpPr txBox="1">
              <a:spLocks noChangeArrowheads="1"/>
            </p:cNvSpPr>
            <p:nvPr/>
          </p:nvSpPr>
          <p:spPr bwMode="auto">
            <a:xfrm>
              <a:off x="1800" y="2461"/>
              <a:ext cx="270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>
                  <a:solidFill>
                    <a:schemeClr val="tx2"/>
                  </a:solidFill>
                </a:rPr>
                <a:t>CASHL</a:t>
              </a:r>
              <a:r>
                <a:rPr lang="zh-CN" altLang="en-US" sz="2400">
                  <a:solidFill>
                    <a:schemeClr val="tx2"/>
                  </a:solidFill>
                </a:rPr>
                <a:t>华中区域宣传推广回顾</a:t>
              </a:r>
              <a:endParaRPr lang="en-US" altLang="zh-CN" sz="2400">
                <a:solidFill>
                  <a:schemeClr val="tx2"/>
                </a:solidFill>
              </a:endParaRPr>
            </a:p>
          </p:txBody>
        </p:sp>
        <p:sp>
          <p:nvSpPr>
            <p:cNvPr id="18456" name="Text Box 27"/>
            <p:cNvSpPr txBox="1">
              <a:spLocks noChangeArrowheads="1"/>
            </p:cNvSpPr>
            <p:nvPr/>
          </p:nvSpPr>
          <p:spPr bwMode="gray">
            <a:xfrm>
              <a:off x="1276" y="2475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40998" name="Group 38"/>
          <p:cNvGrpSpPr>
            <a:grpSpLocks/>
          </p:cNvGrpSpPr>
          <p:nvPr/>
        </p:nvGrpSpPr>
        <p:grpSpPr bwMode="auto">
          <a:xfrm>
            <a:off x="1828800" y="4500563"/>
            <a:ext cx="5410200" cy="665162"/>
            <a:chOff x="1152" y="2989"/>
            <a:chExt cx="3408" cy="419"/>
          </a:xfrm>
        </p:grpSpPr>
        <p:grpSp>
          <p:nvGrpSpPr>
            <p:cNvPr id="18446" name="Group 21"/>
            <p:cNvGrpSpPr>
              <a:grpSpLocks/>
            </p:cNvGrpSpPr>
            <p:nvPr/>
          </p:nvGrpSpPr>
          <p:grpSpPr bwMode="auto">
            <a:xfrm>
              <a:off x="1152" y="2989"/>
              <a:ext cx="480" cy="419"/>
              <a:chOff x="3174" y="2656"/>
              <a:chExt cx="1549" cy="1351"/>
            </a:xfrm>
          </p:grpSpPr>
          <p:sp>
            <p:nvSpPr>
              <p:cNvPr id="18450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51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84" name="AutoShape 24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sp>
          <p:nvSpPr>
            <p:cNvPr id="18447" name="Line 28"/>
            <p:cNvSpPr>
              <a:spLocks noChangeShapeType="1"/>
            </p:cNvSpPr>
            <p:nvPr/>
          </p:nvSpPr>
          <p:spPr bwMode="auto">
            <a:xfrm>
              <a:off x="1536" y="3373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48" name="Text Box 29"/>
            <p:cNvSpPr txBox="1">
              <a:spLocks noChangeArrowheads="1"/>
            </p:cNvSpPr>
            <p:nvPr/>
          </p:nvSpPr>
          <p:spPr bwMode="auto">
            <a:xfrm>
              <a:off x="1800" y="3037"/>
              <a:ext cx="108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400" dirty="0">
                  <a:solidFill>
                    <a:schemeClr val="tx2"/>
                  </a:solidFill>
                </a:rPr>
                <a:t>问题与对策</a:t>
              </a:r>
              <a:endParaRPr lang="en-US" altLang="zh-CN" sz="2400" dirty="0">
                <a:solidFill>
                  <a:schemeClr val="tx2"/>
                </a:solidFill>
              </a:endParaRPr>
            </a:p>
          </p:txBody>
        </p:sp>
        <p:sp>
          <p:nvSpPr>
            <p:cNvPr id="18449" name="Text Box 30"/>
            <p:cNvSpPr txBox="1">
              <a:spLocks noChangeArrowheads="1"/>
            </p:cNvSpPr>
            <p:nvPr/>
          </p:nvSpPr>
          <p:spPr bwMode="gray">
            <a:xfrm>
              <a:off x="1276" y="305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8437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zh-CN"/>
          </a:p>
        </p:txBody>
      </p:sp>
      <p:grpSp>
        <p:nvGrpSpPr>
          <p:cNvPr id="35" name="Group 38"/>
          <p:cNvGrpSpPr>
            <a:grpSpLocks/>
          </p:cNvGrpSpPr>
          <p:nvPr/>
        </p:nvGrpSpPr>
        <p:grpSpPr bwMode="auto">
          <a:xfrm>
            <a:off x="1857375" y="5429250"/>
            <a:ext cx="5410200" cy="665163"/>
            <a:chOff x="1152" y="2989"/>
            <a:chExt cx="3408" cy="419"/>
          </a:xfrm>
        </p:grpSpPr>
        <p:grpSp>
          <p:nvGrpSpPr>
            <p:cNvPr id="18439" name="Group 21"/>
            <p:cNvGrpSpPr>
              <a:grpSpLocks/>
            </p:cNvGrpSpPr>
            <p:nvPr/>
          </p:nvGrpSpPr>
          <p:grpSpPr bwMode="auto">
            <a:xfrm>
              <a:off x="1152" y="2989"/>
              <a:ext cx="480" cy="419"/>
              <a:chOff x="3174" y="2656"/>
              <a:chExt cx="1549" cy="1351"/>
            </a:xfrm>
          </p:grpSpPr>
          <p:sp>
            <p:nvSpPr>
              <p:cNvPr id="18443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44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2" name="AutoShape 24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sp>
          <p:nvSpPr>
            <p:cNvPr id="18440" name="Line 28"/>
            <p:cNvSpPr>
              <a:spLocks noChangeShapeType="1"/>
            </p:cNvSpPr>
            <p:nvPr/>
          </p:nvSpPr>
          <p:spPr bwMode="auto">
            <a:xfrm>
              <a:off x="1536" y="3373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41" name="Text Box 29"/>
            <p:cNvSpPr txBox="1">
              <a:spLocks noChangeArrowheads="1"/>
            </p:cNvSpPr>
            <p:nvPr/>
          </p:nvSpPr>
          <p:spPr bwMode="auto">
            <a:xfrm>
              <a:off x="1800" y="3037"/>
              <a:ext cx="190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400" dirty="0" smtClean="0">
                  <a:solidFill>
                    <a:schemeClr val="tx2"/>
                  </a:solidFill>
                </a:rPr>
                <a:t>2013</a:t>
              </a:r>
              <a:r>
                <a:rPr lang="zh-CN" altLang="en-US" sz="2400" dirty="0" smtClean="0">
                  <a:solidFill>
                    <a:schemeClr val="tx2"/>
                  </a:solidFill>
                </a:rPr>
                <a:t>年推广工作示范</a:t>
              </a:r>
              <a:endParaRPr lang="en-US" altLang="zh-CN" sz="2400" dirty="0">
                <a:solidFill>
                  <a:schemeClr val="tx2"/>
                </a:solidFill>
              </a:endParaRPr>
            </a:p>
          </p:txBody>
        </p:sp>
        <p:sp>
          <p:nvSpPr>
            <p:cNvPr id="18442" name="Text Box 30"/>
            <p:cNvSpPr txBox="1">
              <a:spLocks noChangeArrowheads="1"/>
            </p:cNvSpPr>
            <p:nvPr/>
          </p:nvSpPr>
          <p:spPr bwMode="gray">
            <a:xfrm>
              <a:off x="1276" y="305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2000" dirty="0" smtClean="0">
                <a:ea typeface="宋体" charset="-122"/>
              </a:rPr>
              <a:t>发出请求量</a:t>
            </a:r>
            <a:endParaRPr lang="en-US" altLang="zh-CN" sz="2000" dirty="0" smtClean="0">
              <a:ea typeface="宋体" charset="-122"/>
            </a:endParaRPr>
          </a:p>
        </p:txBody>
      </p:sp>
      <p:grpSp>
        <p:nvGrpSpPr>
          <p:cNvPr id="71702" name="Group 22"/>
          <p:cNvGrpSpPr>
            <a:grpSpLocks noChangeAspect="1"/>
          </p:cNvGrpSpPr>
          <p:nvPr/>
        </p:nvGrpSpPr>
        <p:grpSpPr bwMode="auto">
          <a:xfrm>
            <a:off x="928662" y="1340768"/>
            <a:ext cx="7263200" cy="4320000"/>
            <a:chOff x="768" y="1306"/>
            <a:chExt cx="4099" cy="2438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71683" name="Oval 3"/>
            <p:cNvSpPr>
              <a:spLocks noChangeArrowheads="1"/>
            </p:cNvSpPr>
            <p:nvPr/>
          </p:nvSpPr>
          <p:spPr bwMode="gray">
            <a:xfrm>
              <a:off x="1363" y="2909"/>
              <a:ext cx="3504" cy="835"/>
            </a:xfrm>
            <a:prstGeom prst="ellipse">
              <a:avLst/>
            </a:prstGeom>
            <a:gradFill rotWithShape="1">
              <a:gsLst>
                <a:gs pos="0">
                  <a:srgbClr val="29292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vert="eaVert" wrap="none" lIns="92075" tIns="46038" rIns="92075" bIns="46038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1684" name="Oval 4"/>
            <p:cNvSpPr>
              <a:spLocks noChangeArrowheads="1"/>
            </p:cNvSpPr>
            <p:nvPr/>
          </p:nvSpPr>
          <p:spPr bwMode="gray">
            <a:xfrm rot="-998297">
              <a:off x="824" y="1530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29698D"/>
                </a:gs>
                <a:gs pos="50000">
                  <a:srgbClr val="29698D">
                    <a:gamma/>
                    <a:tint val="24314"/>
                    <a:invGamma/>
                  </a:srgbClr>
                </a:gs>
                <a:gs pos="100000">
                  <a:srgbClr val="29698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1685" name="Oval 5"/>
            <p:cNvSpPr>
              <a:spLocks noChangeArrowheads="1"/>
            </p:cNvSpPr>
            <p:nvPr/>
          </p:nvSpPr>
          <p:spPr bwMode="gray">
            <a:xfrm rot="-998297">
              <a:off x="860" y="1428"/>
              <a:ext cx="3504" cy="1841"/>
            </a:xfrm>
            <a:prstGeom prst="ellipse">
              <a:avLst/>
            </a:prstGeom>
            <a:gradFill rotWithShape="1">
              <a:gsLst>
                <a:gs pos="0">
                  <a:srgbClr val="33CCCC">
                    <a:gamma/>
                    <a:shade val="63529"/>
                    <a:invGamma/>
                  </a:srgbClr>
                </a:gs>
                <a:gs pos="100000">
                  <a:srgbClr val="33CCCC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1686" name="Arc 6"/>
            <p:cNvSpPr>
              <a:spLocks/>
            </p:cNvSpPr>
            <p:nvPr/>
          </p:nvSpPr>
          <p:spPr bwMode="gray">
            <a:xfrm rot="-998297">
              <a:off x="2528" y="1477"/>
              <a:ext cx="1796" cy="969"/>
            </a:xfrm>
            <a:custGeom>
              <a:avLst/>
              <a:gdLst>
                <a:gd name="G0" fmla="+- 0 0 0"/>
                <a:gd name="G1" fmla="+- 14335 0 0"/>
                <a:gd name="G2" fmla="+- 21600 0 0"/>
                <a:gd name="T0" fmla="*/ 16157 w 21600"/>
                <a:gd name="T1" fmla="*/ 0 h 22718"/>
                <a:gd name="T2" fmla="*/ 19907 w 21600"/>
                <a:gd name="T3" fmla="*/ 22718 h 22718"/>
                <a:gd name="T4" fmla="*/ 0 w 21600"/>
                <a:gd name="T5" fmla="*/ 14335 h 2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718" fill="none" extrusionOk="0">
                  <a:moveTo>
                    <a:pt x="16157" y="-1"/>
                  </a:moveTo>
                  <a:cubicBezTo>
                    <a:pt x="19663" y="3951"/>
                    <a:pt x="21600" y="9051"/>
                    <a:pt x="21600" y="14335"/>
                  </a:cubicBezTo>
                  <a:cubicBezTo>
                    <a:pt x="21600" y="17214"/>
                    <a:pt x="21024" y="20064"/>
                    <a:pt x="19906" y="22717"/>
                  </a:cubicBezTo>
                </a:path>
                <a:path w="21600" h="22718" stroke="0" extrusionOk="0">
                  <a:moveTo>
                    <a:pt x="16157" y="-1"/>
                  </a:moveTo>
                  <a:cubicBezTo>
                    <a:pt x="19663" y="3951"/>
                    <a:pt x="21600" y="9051"/>
                    <a:pt x="21600" y="14335"/>
                  </a:cubicBezTo>
                  <a:cubicBezTo>
                    <a:pt x="21600" y="17214"/>
                    <a:pt x="21024" y="20064"/>
                    <a:pt x="19906" y="22717"/>
                  </a:cubicBezTo>
                  <a:lnTo>
                    <a:pt x="0" y="14335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1687" name="Arc 7"/>
            <p:cNvSpPr>
              <a:spLocks/>
            </p:cNvSpPr>
            <p:nvPr/>
          </p:nvSpPr>
          <p:spPr bwMode="gray">
            <a:xfrm rot="20601703" flipH="1">
              <a:off x="894" y="2304"/>
              <a:ext cx="1812" cy="1027"/>
            </a:xfrm>
            <a:custGeom>
              <a:avLst/>
              <a:gdLst>
                <a:gd name="G0" fmla="+- 0 0 0"/>
                <a:gd name="G1" fmla="+- 6947 0 0"/>
                <a:gd name="G2" fmla="+- 21600 0 0"/>
                <a:gd name="T0" fmla="*/ 20452 w 21600"/>
                <a:gd name="T1" fmla="*/ 0 h 24439"/>
                <a:gd name="T2" fmla="*/ 12673 w 21600"/>
                <a:gd name="T3" fmla="*/ 24439 h 24439"/>
                <a:gd name="T4" fmla="*/ 0 w 21600"/>
                <a:gd name="T5" fmla="*/ 6947 h 24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439" fill="none" extrusionOk="0">
                  <a:moveTo>
                    <a:pt x="20452" y="-1"/>
                  </a:moveTo>
                  <a:cubicBezTo>
                    <a:pt x="21212" y="2237"/>
                    <a:pt x="21600" y="4584"/>
                    <a:pt x="21600" y="6947"/>
                  </a:cubicBezTo>
                  <a:cubicBezTo>
                    <a:pt x="21600" y="13871"/>
                    <a:pt x="18280" y="20376"/>
                    <a:pt x="12672" y="24438"/>
                  </a:cubicBezTo>
                </a:path>
                <a:path w="21600" h="24439" stroke="0" extrusionOk="0">
                  <a:moveTo>
                    <a:pt x="20452" y="-1"/>
                  </a:moveTo>
                  <a:cubicBezTo>
                    <a:pt x="21212" y="2237"/>
                    <a:pt x="21600" y="4584"/>
                    <a:pt x="21600" y="6947"/>
                  </a:cubicBezTo>
                  <a:cubicBezTo>
                    <a:pt x="21600" y="13871"/>
                    <a:pt x="18280" y="20376"/>
                    <a:pt x="12672" y="24438"/>
                  </a:cubicBezTo>
                  <a:lnTo>
                    <a:pt x="0" y="6947"/>
                  </a:lnTo>
                  <a:close/>
                </a:path>
              </a:pathLst>
            </a:custGeom>
            <a:gradFill rotWithShape="1">
              <a:gsLst>
                <a:gs pos="0">
                  <a:srgbClr val="47ABE3">
                    <a:gamma/>
                    <a:tint val="45490"/>
                    <a:invGamma/>
                  </a:srgbClr>
                </a:gs>
                <a:gs pos="100000">
                  <a:srgbClr val="47ABE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1688" name="Arc 8"/>
            <p:cNvSpPr>
              <a:spLocks/>
            </p:cNvSpPr>
            <p:nvPr/>
          </p:nvSpPr>
          <p:spPr bwMode="gray">
            <a:xfrm rot="-998297">
              <a:off x="2052" y="1306"/>
              <a:ext cx="1772" cy="893"/>
            </a:xfrm>
            <a:custGeom>
              <a:avLst/>
              <a:gdLst>
                <a:gd name="G0" fmla="+- 4839 0 0"/>
                <a:gd name="G1" fmla="+- 21600 0 0"/>
                <a:gd name="G2" fmla="+- 21600 0 0"/>
                <a:gd name="T0" fmla="*/ 0 w 21397"/>
                <a:gd name="T1" fmla="*/ 549 h 21600"/>
                <a:gd name="T2" fmla="*/ 21397 w 21397"/>
                <a:gd name="T3" fmla="*/ 7730 h 21600"/>
                <a:gd name="T4" fmla="*/ 4839 w 213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97" h="21600" fill="none" extrusionOk="0">
                  <a:moveTo>
                    <a:pt x="0" y="549"/>
                  </a:moveTo>
                  <a:cubicBezTo>
                    <a:pt x="1587" y="184"/>
                    <a:pt x="3210" y="-1"/>
                    <a:pt x="4839" y="0"/>
                  </a:cubicBezTo>
                  <a:cubicBezTo>
                    <a:pt x="11230" y="0"/>
                    <a:pt x="17293" y="2830"/>
                    <a:pt x="21397" y="7729"/>
                  </a:cubicBezTo>
                </a:path>
                <a:path w="21397" h="21600" stroke="0" extrusionOk="0">
                  <a:moveTo>
                    <a:pt x="0" y="549"/>
                  </a:moveTo>
                  <a:cubicBezTo>
                    <a:pt x="1587" y="184"/>
                    <a:pt x="3210" y="-1"/>
                    <a:pt x="4839" y="0"/>
                  </a:cubicBezTo>
                  <a:cubicBezTo>
                    <a:pt x="11230" y="0"/>
                    <a:pt x="17293" y="2830"/>
                    <a:pt x="21397" y="7729"/>
                  </a:cubicBezTo>
                  <a:lnTo>
                    <a:pt x="4839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AAA0F8">
                    <a:gamma/>
                    <a:shade val="46275"/>
                    <a:invGamma/>
                  </a:srgbClr>
                </a:gs>
                <a:gs pos="100000">
                  <a:srgbClr val="AAA0F8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1689" name="Arc 9"/>
            <p:cNvSpPr>
              <a:spLocks/>
            </p:cNvSpPr>
            <p:nvPr/>
          </p:nvSpPr>
          <p:spPr bwMode="gray">
            <a:xfrm rot="20601703" flipH="1">
              <a:off x="768" y="1717"/>
              <a:ext cx="1740" cy="870"/>
            </a:xfrm>
            <a:custGeom>
              <a:avLst/>
              <a:gdLst>
                <a:gd name="G0" fmla="+- 0 0 0"/>
                <a:gd name="G1" fmla="+- 21142 0 0"/>
                <a:gd name="G2" fmla="+- 21600 0 0"/>
                <a:gd name="T0" fmla="*/ 4423 w 20934"/>
                <a:gd name="T1" fmla="*/ 0 h 21142"/>
                <a:gd name="T2" fmla="*/ 20934 w 20934"/>
                <a:gd name="T3" fmla="*/ 15820 h 21142"/>
                <a:gd name="T4" fmla="*/ 0 w 20934"/>
                <a:gd name="T5" fmla="*/ 21142 h 2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34" h="21142" fill="none" extrusionOk="0">
                  <a:moveTo>
                    <a:pt x="4423" y="-1"/>
                  </a:moveTo>
                  <a:cubicBezTo>
                    <a:pt x="12495" y="1688"/>
                    <a:pt x="18902" y="7826"/>
                    <a:pt x="20934" y="15819"/>
                  </a:cubicBezTo>
                </a:path>
                <a:path w="20934" h="21142" stroke="0" extrusionOk="0">
                  <a:moveTo>
                    <a:pt x="4423" y="-1"/>
                  </a:moveTo>
                  <a:cubicBezTo>
                    <a:pt x="12495" y="1688"/>
                    <a:pt x="18902" y="7826"/>
                    <a:pt x="20934" y="15819"/>
                  </a:cubicBezTo>
                  <a:lnTo>
                    <a:pt x="0" y="21142"/>
                  </a:lnTo>
                  <a:close/>
                </a:path>
              </a:pathLst>
            </a:custGeom>
            <a:gradFill rotWithShape="1">
              <a:gsLst>
                <a:gs pos="0">
                  <a:srgbClr val="47ABE3"/>
                </a:gs>
                <a:gs pos="100000">
                  <a:srgbClr val="47ABE3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1690" name="Oval 10"/>
            <p:cNvSpPr>
              <a:spLocks noChangeArrowheads="1"/>
            </p:cNvSpPr>
            <p:nvPr/>
          </p:nvSpPr>
          <p:spPr bwMode="gray">
            <a:xfrm rot="-998297">
              <a:off x="1780" y="1878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24314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1691" name="Text Box 11"/>
            <p:cNvSpPr txBox="1">
              <a:spLocks noChangeArrowheads="1"/>
            </p:cNvSpPr>
            <p:nvPr/>
          </p:nvSpPr>
          <p:spPr bwMode="gray">
            <a:xfrm>
              <a:off x="1215" y="1935"/>
              <a:ext cx="68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Verdana" pitchFamily="34" charset="0"/>
                </a:rPr>
                <a:t>2012</a:t>
              </a:r>
              <a:r>
                <a:rPr lang="zh-CN" altLang="en-US" dirty="0">
                  <a:solidFill>
                    <a:srgbClr val="FFFFFF"/>
                  </a:solidFill>
                  <a:latin typeface="Verdana" pitchFamily="34" charset="0"/>
                </a:rPr>
                <a:t>年</a:t>
              </a:r>
              <a:endParaRPr lang="en-US" altLang="zh-CN" dirty="0">
                <a:solidFill>
                  <a:srgbClr val="FFFFFF"/>
                </a:solidFill>
                <a:latin typeface="Verdana" pitchFamily="34" charset="0"/>
              </a:endParaRPr>
            </a:p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Verdana" pitchFamily="34" charset="0"/>
                </a:rPr>
                <a:t>9,485</a:t>
              </a:r>
              <a:r>
                <a:rPr lang="zh-CN" altLang="en-US" dirty="0">
                  <a:solidFill>
                    <a:srgbClr val="FFFFFF"/>
                  </a:solidFill>
                  <a:latin typeface="Verdana" pitchFamily="34" charset="0"/>
                </a:rPr>
                <a:t>笔</a:t>
              </a:r>
              <a:endParaRPr lang="en-US" altLang="zh-CN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1692" name="Text Box 12"/>
            <p:cNvSpPr txBox="1">
              <a:spLocks noChangeArrowheads="1"/>
            </p:cNvSpPr>
            <p:nvPr/>
          </p:nvSpPr>
          <p:spPr bwMode="gray">
            <a:xfrm>
              <a:off x="2416" y="1395"/>
              <a:ext cx="77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Verdana" pitchFamily="34" charset="0"/>
                </a:rPr>
                <a:t>2007</a:t>
              </a:r>
              <a:r>
                <a:rPr lang="zh-CN" altLang="en-US" dirty="0">
                  <a:solidFill>
                    <a:srgbClr val="FFFFFF"/>
                  </a:solidFill>
                  <a:latin typeface="Verdana" pitchFamily="34" charset="0"/>
                </a:rPr>
                <a:t>年</a:t>
              </a:r>
              <a:endParaRPr lang="en-US" altLang="zh-CN" dirty="0">
                <a:solidFill>
                  <a:srgbClr val="FFFFFF"/>
                </a:solidFill>
                <a:latin typeface="Verdana" pitchFamily="34" charset="0"/>
              </a:endParaRPr>
            </a:p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Verdana" pitchFamily="34" charset="0"/>
                </a:rPr>
                <a:t>13,417</a:t>
              </a:r>
              <a:r>
                <a:rPr lang="zh-CN" altLang="en-US" dirty="0">
                  <a:solidFill>
                    <a:srgbClr val="FFFFFF"/>
                  </a:solidFill>
                  <a:latin typeface="Verdana" pitchFamily="34" charset="0"/>
                </a:rPr>
                <a:t>笔</a:t>
              </a:r>
              <a:endParaRPr lang="en-US" altLang="zh-CN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1693" name="Text Box 13"/>
            <p:cNvSpPr txBox="1">
              <a:spLocks noChangeArrowheads="1"/>
            </p:cNvSpPr>
            <p:nvPr/>
          </p:nvSpPr>
          <p:spPr bwMode="gray">
            <a:xfrm>
              <a:off x="3510" y="1620"/>
              <a:ext cx="68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Verdana" pitchFamily="34" charset="0"/>
                </a:rPr>
                <a:t>2008</a:t>
              </a:r>
              <a:r>
                <a:rPr lang="zh-CN" altLang="en-US" dirty="0">
                  <a:solidFill>
                    <a:srgbClr val="FFFFFF"/>
                  </a:solidFill>
                  <a:latin typeface="Verdana" pitchFamily="34" charset="0"/>
                </a:rPr>
                <a:t>年</a:t>
              </a:r>
              <a:endParaRPr lang="en-US" altLang="zh-CN" dirty="0">
                <a:solidFill>
                  <a:srgbClr val="FFFFFF"/>
                </a:solidFill>
                <a:latin typeface="Verdana" pitchFamily="34" charset="0"/>
              </a:endParaRPr>
            </a:p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Verdana" pitchFamily="34" charset="0"/>
                </a:rPr>
                <a:t>8,990</a:t>
              </a:r>
              <a:r>
                <a:rPr lang="zh-CN" altLang="en-US" dirty="0">
                  <a:solidFill>
                    <a:srgbClr val="FFFFFF"/>
                  </a:solidFill>
                  <a:latin typeface="Verdana" pitchFamily="34" charset="0"/>
                </a:rPr>
                <a:t>笔</a:t>
              </a:r>
              <a:endParaRPr lang="en-US" altLang="zh-CN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1694" name="Freeform 14"/>
            <p:cNvSpPr>
              <a:spLocks/>
            </p:cNvSpPr>
            <p:nvPr/>
          </p:nvSpPr>
          <p:spPr bwMode="gray">
            <a:xfrm>
              <a:off x="3873" y="2066"/>
              <a:ext cx="816" cy="1078"/>
            </a:xfrm>
            <a:custGeom>
              <a:avLst/>
              <a:gdLst>
                <a:gd name="T0" fmla="*/ 0 w 816"/>
                <a:gd name="T1" fmla="*/ 841 h 1078"/>
                <a:gd name="T2" fmla="*/ 784 w 816"/>
                <a:gd name="T3" fmla="*/ 0 h 1078"/>
                <a:gd name="T4" fmla="*/ 816 w 816"/>
                <a:gd name="T5" fmla="*/ 280 h 1078"/>
                <a:gd name="T6" fmla="*/ 544 w 816"/>
                <a:gd name="T7" fmla="*/ 672 h 1078"/>
                <a:gd name="T8" fmla="*/ 25 w 816"/>
                <a:gd name="T9" fmla="*/ 1078 h 1078"/>
                <a:gd name="T10" fmla="*/ 0 w 816"/>
                <a:gd name="T11" fmla="*/ 841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6" h="1078">
                  <a:moveTo>
                    <a:pt x="0" y="841"/>
                  </a:moveTo>
                  <a:lnTo>
                    <a:pt x="784" y="0"/>
                  </a:lnTo>
                  <a:lnTo>
                    <a:pt x="816" y="280"/>
                  </a:lnTo>
                  <a:cubicBezTo>
                    <a:pt x="776" y="392"/>
                    <a:pt x="676" y="539"/>
                    <a:pt x="544" y="672"/>
                  </a:cubicBezTo>
                  <a:cubicBezTo>
                    <a:pt x="412" y="805"/>
                    <a:pt x="116" y="1050"/>
                    <a:pt x="25" y="1078"/>
                  </a:cubicBezTo>
                  <a:cubicBezTo>
                    <a:pt x="7" y="1006"/>
                    <a:pt x="0" y="841"/>
                    <a:pt x="0" y="841"/>
                  </a:cubicBezTo>
                  <a:close/>
                </a:path>
              </a:pathLst>
            </a:custGeom>
            <a:gradFill rotWithShape="0">
              <a:gsLst>
                <a:gs pos="0">
                  <a:srgbClr val="6600CC">
                    <a:gamma/>
                    <a:tint val="45490"/>
                    <a:invGamma/>
                  </a:srgbClr>
                </a:gs>
                <a:gs pos="100000">
                  <a:srgbClr val="6600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1695" name="Arc 15"/>
            <p:cNvSpPr>
              <a:spLocks/>
            </p:cNvSpPr>
            <p:nvPr/>
          </p:nvSpPr>
          <p:spPr bwMode="gray">
            <a:xfrm rot="20539205">
              <a:off x="2864" y="2070"/>
              <a:ext cx="1880" cy="84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01 w 20601"/>
                <a:gd name="T1" fmla="*/ 6492 h 19523"/>
                <a:gd name="T2" fmla="*/ 9242 w 20601"/>
                <a:gd name="T3" fmla="*/ 19523 h 19523"/>
                <a:gd name="T4" fmla="*/ 0 w 20601"/>
                <a:gd name="T5" fmla="*/ 0 h 19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01" h="19523" fill="none" extrusionOk="0">
                  <a:moveTo>
                    <a:pt x="20601" y="6492"/>
                  </a:moveTo>
                  <a:cubicBezTo>
                    <a:pt x="18793" y="12227"/>
                    <a:pt x="14677" y="16949"/>
                    <a:pt x="9241" y="19522"/>
                  </a:cubicBezTo>
                </a:path>
                <a:path w="20601" h="19523" stroke="0" extrusionOk="0">
                  <a:moveTo>
                    <a:pt x="20601" y="6492"/>
                  </a:moveTo>
                  <a:cubicBezTo>
                    <a:pt x="18793" y="12227"/>
                    <a:pt x="14677" y="16949"/>
                    <a:pt x="9241" y="195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1696" name="Freeform 16"/>
            <p:cNvSpPr>
              <a:spLocks/>
            </p:cNvSpPr>
            <p:nvPr/>
          </p:nvSpPr>
          <p:spPr bwMode="gray">
            <a:xfrm>
              <a:off x="2802" y="2369"/>
              <a:ext cx="1108" cy="779"/>
            </a:xfrm>
            <a:custGeom>
              <a:avLst/>
              <a:gdLst>
                <a:gd name="T0" fmla="*/ 1071 w 1108"/>
                <a:gd name="T1" fmla="*/ 546 h 779"/>
                <a:gd name="T2" fmla="*/ 1108 w 1108"/>
                <a:gd name="T3" fmla="*/ 779 h 779"/>
                <a:gd name="T4" fmla="*/ 67 w 1108"/>
                <a:gd name="T5" fmla="*/ 168 h 779"/>
                <a:gd name="T6" fmla="*/ 0 w 1108"/>
                <a:gd name="T7" fmla="*/ 0 h 779"/>
                <a:gd name="T8" fmla="*/ 1071 w 1108"/>
                <a:gd name="T9" fmla="*/ 546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8" h="779">
                  <a:moveTo>
                    <a:pt x="1071" y="546"/>
                  </a:moveTo>
                  <a:lnTo>
                    <a:pt x="1108" y="779"/>
                  </a:lnTo>
                  <a:lnTo>
                    <a:pt x="67" y="168"/>
                  </a:lnTo>
                  <a:lnTo>
                    <a:pt x="0" y="0"/>
                  </a:lnTo>
                  <a:lnTo>
                    <a:pt x="1071" y="54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007A1">
                    <a:gamma/>
                    <a:tint val="45490"/>
                    <a:invGamma/>
                  </a:srgbClr>
                </a:gs>
                <a:gs pos="65000">
                  <a:srgbClr val="5007A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71697" name="Text Box 17"/>
            <p:cNvSpPr txBox="1">
              <a:spLocks noChangeArrowheads="1"/>
            </p:cNvSpPr>
            <p:nvPr/>
          </p:nvSpPr>
          <p:spPr bwMode="gray">
            <a:xfrm>
              <a:off x="3465" y="2250"/>
              <a:ext cx="8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b="1" dirty="0">
                  <a:solidFill>
                    <a:srgbClr val="FFFFFF"/>
                  </a:solidFill>
                  <a:latin typeface="Verdana" pitchFamily="34" charset="0"/>
                </a:rPr>
                <a:t>2009</a:t>
              </a:r>
              <a:r>
                <a:rPr lang="zh-CN" altLang="en-US" b="1" dirty="0">
                  <a:solidFill>
                    <a:srgbClr val="FFFFFF"/>
                  </a:solidFill>
                  <a:latin typeface="Verdana" pitchFamily="34" charset="0"/>
                </a:rPr>
                <a:t>年</a:t>
              </a:r>
              <a:endParaRPr lang="en-US" altLang="zh-CN" b="1" dirty="0">
                <a:solidFill>
                  <a:srgbClr val="FFFFFF"/>
                </a:solidFill>
                <a:latin typeface="Verdana" pitchFamily="34" charset="0"/>
              </a:endParaRPr>
            </a:p>
            <a:p>
              <a:pPr algn="ctr">
                <a:defRPr/>
              </a:pPr>
              <a:r>
                <a:rPr lang="en-US" altLang="zh-CN" b="1" dirty="0">
                  <a:solidFill>
                    <a:srgbClr val="FFFFFF"/>
                  </a:solidFill>
                  <a:latin typeface="Verdana" pitchFamily="34" charset="0"/>
                </a:rPr>
                <a:t>28,967</a:t>
              </a:r>
              <a:r>
                <a:rPr lang="zh-CN" altLang="en-US" b="1" dirty="0">
                  <a:solidFill>
                    <a:srgbClr val="FFFFFF"/>
                  </a:solidFill>
                  <a:latin typeface="Verdana" pitchFamily="34" charset="0"/>
                </a:rPr>
                <a:t>笔</a:t>
              </a:r>
              <a:endParaRPr lang="en-US" altLang="zh-CN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1698" name="Text Box 18"/>
            <p:cNvSpPr txBox="1">
              <a:spLocks noChangeArrowheads="1"/>
            </p:cNvSpPr>
            <p:nvPr/>
          </p:nvSpPr>
          <p:spPr bwMode="gray">
            <a:xfrm>
              <a:off x="2295" y="2788"/>
              <a:ext cx="77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Verdana" pitchFamily="34" charset="0"/>
                </a:rPr>
                <a:t>2010</a:t>
              </a:r>
              <a:r>
                <a:rPr lang="zh-CN" altLang="en-US" dirty="0">
                  <a:solidFill>
                    <a:srgbClr val="FFFFFF"/>
                  </a:solidFill>
                  <a:latin typeface="Verdana" pitchFamily="34" charset="0"/>
                </a:rPr>
                <a:t>年</a:t>
              </a:r>
              <a:endParaRPr lang="en-US" altLang="zh-CN" dirty="0">
                <a:solidFill>
                  <a:srgbClr val="FFFFFF"/>
                </a:solidFill>
                <a:latin typeface="Verdana" pitchFamily="34" charset="0"/>
              </a:endParaRPr>
            </a:p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Verdana" pitchFamily="34" charset="0"/>
                </a:rPr>
                <a:t>19,228</a:t>
              </a:r>
              <a:r>
                <a:rPr lang="zh-CN" altLang="en-US" dirty="0">
                  <a:solidFill>
                    <a:srgbClr val="FFFFFF"/>
                  </a:solidFill>
                  <a:latin typeface="Verdana" pitchFamily="34" charset="0"/>
                </a:rPr>
                <a:t>笔</a:t>
              </a:r>
              <a:endParaRPr lang="en-US" altLang="zh-CN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1699" name="Text Box 19"/>
            <p:cNvSpPr txBox="1">
              <a:spLocks noChangeArrowheads="1"/>
            </p:cNvSpPr>
            <p:nvPr/>
          </p:nvSpPr>
          <p:spPr bwMode="gray">
            <a:xfrm>
              <a:off x="1125" y="2698"/>
              <a:ext cx="77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Verdana" pitchFamily="34" charset="0"/>
                </a:rPr>
                <a:t>2011</a:t>
              </a:r>
              <a:r>
                <a:rPr lang="zh-CN" altLang="en-US" dirty="0">
                  <a:solidFill>
                    <a:srgbClr val="FFFFFF"/>
                  </a:solidFill>
                  <a:latin typeface="Verdana" pitchFamily="34" charset="0"/>
                </a:rPr>
                <a:t>年</a:t>
              </a:r>
              <a:endParaRPr lang="en-US" altLang="zh-CN" dirty="0">
                <a:solidFill>
                  <a:srgbClr val="FFFFFF"/>
                </a:solidFill>
                <a:latin typeface="Verdana" pitchFamily="34" charset="0"/>
              </a:endParaRPr>
            </a:p>
            <a:p>
              <a:pPr algn="ctr">
                <a:defRPr/>
              </a:pPr>
              <a:r>
                <a:rPr lang="en-US" altLang="zh-CN" dirty="0">
                  <a:solidFill>
                    <a:srgbClr val="FFFFFF"/>
                  </a:solidFill>
                  <a:latin typeface="Verdana" pitchFamily="34" charset="0"/>
                </a:rPr>
                <a:t>16,732</a:t>
              </a:r>
              <a:r>
                <a:rPr lang="zh-CN" altLang="en-US" dirty="0">
                  <a:solidFill>
                    <a:srgbClr val="FFFFFF"/>
                  </a:solidFill>
                  <a:latin typeface="Verdana" pitchFamily="34" charset="0"/>
                </a:rPr>
                <a:t>笔</a:t>
              </a:r>
              <a:endParaRPr lang="en-US" altLang="zh-CN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1700" name="Oval 20"/>
            <p:cNvSpPr>
              <a:spLocks noChangeArrowheads="1"/>
            </p:cNvSpPr>
            <p:nvPr/>
          </p:nvSpPr>
          <p:spPr bwMode="gray">
            <a:xfrm rot="-998297">
              <a:off x="1844" y="2037"/>
              <a:ext cx="1629" cy="6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</p:grpSp>
      <p:sp>
        <p:nvSpPr>
          <p:cNvPr id="25" name="AutoShape 35"/>
          <p:cNvSpPr>
            <a:spLocks noChangeArrowheads="1"/>
          </p:cNvSpPr>
          <p:nvPr/>
        </p:nvSpPr>
        <p:spPr bwMode="gray">
          <a:xfrm>
            <a:off x="1116013" y="5876925"/>
            <a:ext cx="6624637" cy="4762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截止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2012</a:t>
            </a: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年，本区域发出申请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109,024</a:t>
            </a: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笔，占全国发出申请总数的</a:t>
            </a: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13.7%</a:t>
            </a: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。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2000" dirty="0" smtClean="0">
                <a:ea typeface="宋体" charset="-122"/>
              </a:rPr>
              <a:t>成员馆活跃情况</a:t>
            </a:r>
            <a:endParaRPr lang="en-US" altLang="zh-CN" sz="2000" dirty="0" smtClean="0">
              <a:ea typeface="宋体" charset="-122"/>
            </a:endParaRPr>
          </a:p>
        </p:txBody>
      </p:sp>
      <p:graphicFrame>
        <p:nvGraphicFramePr>
          <p:cNvPr id="56399" name="Group 79"/>
          <p:cNvGraphicFramePr>
            <a:graphicFrameLocks noGrp="1"/>
          </p:cNvGraphicFramePr>
          <p:nvPr>
            <p:ph idx="1"/>
          </p:nvPr>
        </p:nvGraphicFramePr>
        <p:xfrm>
          <a:off x="785813" y="1785938"/>
          <a:ext cx="7572427" cy="4132263"/>
        </p:xfrm>
        <a:graphic>
          <a:graphicData uri="http://schemas.openxmlformats.org/drawingml/2006/table">
            <a:tbl>
              <a:tblPr/>
              <a:tblGrid>
                <a:gridCol w="1285884"/>
                <a:gridCol w="2071702"/>
                <a:gridCol w="2214578"/>
                <a:gridCol w="2000263"/>
              </a:tblGrid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发出申请成员馆数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睡眠成员馆数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成员馆总数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2007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年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33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2008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年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27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48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2009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年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36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68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2010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年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38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83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2011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年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41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46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87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2012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年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39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52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91</a:t>
                      </a: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2000" dirty="0" smtClean="0">
                <a:ea typeface="宋体" charset="-122"/>
              </a:rPr>
              <a:t>近六年注册用户</a:t>
            </a:r>
            <a:r>
              <a:rPr lang="en-US" altLang="zh-CN" sz="2000" dirty="0" smtClean="0">
                <a:ea typeface="宋体" charset="-122"/>
              </a:rPr>
              <a:t>TOP5</a:t>
            </a:r>
            <a:endParaRPr lang="zh-CN" altLang="en-US" sz="2000" dirty="0" smtClean="0">
              <a:ea typeface="宋体" charset="-122"/>
            </a:endParaRPr>
          </a:p>
        </p:txBody>
      </p:sp>
      <p:graphicFrame>
        <p:nvGraphicFramePr>
          <p:cNvPr id="43010" name="图表 4"/>
          <p:cNvGraphicFramePr>
            <a:graphicFrameLocks/>
          </p:cNvGraphicFramePr>
          <p:nvPr/>
        </p:nvGraphicFramePr>
        <p:xfrm>
          <a:off x="306388" y="1020763"/>
          <a:ext cx="8531225" cy="5745162"/>
        </p:xfrm>
        <a:graphic>
          <a:graphicData uri="http://schemas.openxmlformats.org/presentationml/2006/ole">
            <p:oleObj spid="_x0000_s43010" r:id="rId3" imgW="8535140" imgH="5749026" progId="Excel.Sheet.8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2000" dirty="0" smtClean="0">
                <a:ea typeface="宋体" charset="-122"/>
              </a:rPr>
              <a:t>近六年发出请求量</a:t>
            </a:r>
            <a:r>
              <a:rPr lang="en-US" altLang="zh-CN" sz="2000" dirty="0" smtClean="0">
                <a:ea typeface="宋体" charset="-122"/>
              </a:rPr>
              <a:t>TOP5</a:t>
            </a:r>
            <a:endParaRPr lang="zh-CN" altLang="en-US" sz="2000" dirty="0" smtClean="0">
              <a:ea typeface="宋体" charset="-122"/>
            </a:endParaRPr>
          </a:p>
        </p:txBody>
      </p:sp>
      <p:graphicFrame>
        <p:nvGraphicFramePr>
          <p:cNvPr id="44034" name="图表 4"/>
          <p:cNvGraphicFramePr>
            <a:graphicFrameLocks/>
          </p:cNvGraphicFramePr>
          <p:nvPr/>
        </p:nvGraphicFramePr>
        <p:xfrm>
          <a:off x="306388" y="1020763"/>
          <a:ext cx="8531225" cy="5745162"/>
        </p:xfrm>
        <a:graphic>
          <a:graphicData uri="http://schemas.openxmlformats.org/presentationml/2006/ole">
            <p:oleObj spid="_x0000_s44034" r:id="rId3" imgW="8535140" imgH="5749026" progId="Excel.Sheet.8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solidFill>
                  <a:srgbClr val="FFFFFF"/>
                </a:solidFill>
                <a:ea typeface="宋体" charset="-122"/>
              </a:rPr>
              <a:t>2004-2012</a:t>
            </a:r>
            <a:r>
              <a:rPr lang="zh-CN" altLang="en-US" sz="2000" dirty="0" smtClean="0">
                <a:solidFill>
                  <a:srgbClr val="FFFFFF"/>
                </a:solidFill>
                <a:ea typeface="宋体" charset="-122"/>
              </a:rPr>
              <a:t>年注册用户总数</a:t>
            </a:r>
            <a:r>
              <a:rPr lang="en-US" altLang="zh-CN" sz="2000" dirty="0" smtClean="0">
                <a:solidFill>
                  <a:srgbClr val="FFFFFF"/>
                </a:solidFill>
                <a:ea typeface="宋体" charset="-122"/>
              </a:rPr>
              <a:t>TOP10</a:t>
            </a:r>
            <a:endParaRPr lang="zh-CN" altLang="en-US" dirty="0" smtClean="0">
              <a:ea typeface="宋体" charset="-122"/>
            </a:endParaRPr>
          </a:p>
        </p:txBody>
      </p:sp>
      <p:graphicFrame>
        <p:nvGraphicFramePr>
          <p:cNvPr id="5" name="Group 79"/>
          <p:cNvGraphicFramePr>
            <a:graphicFrameLocks/>
          </p:cNvGraphicFramePr>
          <p:nvPr/>
        </p:nvGraphicFramePr>
        <p:xfrm>
          <a:off x="928688" y="1212850"/>
          <a:ext cx="7200000" cy="5219998"/>
        </p:xfrm>
        <a:graphic>
          <a:graphicData uri="http://schemas.openxmlformats.org/drawingml/2006/table">
            <a:tbl>
              <a:tblPr/>
              <a:tblGrid>
                <a:gridCol w="857257"/>
                <a:gridCol w="2335197"/>
                <a:gridCol w="2120168"/>
                <a:gridCol w="1887378"/>
              </a:tblGrid>
              <a:tr h="407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学校名称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注册用户数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加入时间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508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Arial"/>
                          <a:ea typeface="宋体"/>
                        </a:rPr>
                        <a:t>武汉大学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Arial"/>
                          <a:ea typeface="宋体"/>
                          <a:cs typeface="Times New Roman"/>
                        </a:rPr>
                        <a:t>1935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2004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年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77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Arial"/>
                          <a:ea typeface="宋体"/>
                        </a:rPr>
                        <a:t>中南财经政法大学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Arial"/>
                          <a:ea typeface="宋体"/>
                          <a:cs typeface="Times New Roman"/>
                        </a:rPr>
                        <a:t>1407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2004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年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77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Arial"/>
                          <a:ea typeface="宋体"/>
                        </a:rPr>
                        <a:t>郑州大学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Arial"/>
                          <a:ea typeface="宋体"/>
                          <a:cs typeface="Times New Roman"/>
                        </a:rPr>
                        <a:t>1115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2006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年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77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Arial"/>
                          <a:ea typeface="宋体"/>
                        </a:rPr>
                        <a:t>河南师范大学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Arial"/>
                          <a:ea typeface="宋体"/>
                          <a:cs typeface="Times New Roman"/>
                        </a:rPr>
                        <a:t>559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2004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年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80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Arial"/>
                          <a:ea typeface="宋体"/>
                        </a:rPr>
                        <a:t>南昌大学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Arial"/>
                          <a:ea typeface="宋体"/>
                          <a:cs typeface="Times New Roman"/>
                        </a:rPr>
                        <a:t>539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2007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年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77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Arial"/>
                          <a:ea typeface="宋体"/>
                        </a:rPr>
                        <a:t>湘潭大学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Arial"/>
                          <a:ea typeface="宋体"/>
                          <a:cs typeface="Times New Roman"/>
                        </a:rPr>
                        <a:t>416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2004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年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77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Arial"/>
                          <a:ea typeface="宋体"/>
                        </a:rPr>
                        <a:t>河南大学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Arial"/>
                          <a:ea typeface="宋体"/>
                          <a:cs typeface="Times New Roman"/>
                        </a:rPr>
                        <a:t>402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2008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年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77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Arial"/>
                          <a:ea typeface="宋体"/>
                        </a:rPr>
                        <a:t>华中师范大学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Arial"/>
                          <a:ea typeface="宋体"/>
                          <a:cs typeface="Times New Roman"/>
                        </a:rPr>
                        <a:t>399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2004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年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77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Arial"/>
                          <a:ea typeface="宋体"/>
                        </a:rPr>
                        <a:t>许昌学院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Arial"/>
                          <a:ea typeface="宋体"/>
                          <a:cs typeface="Times New Roman"/>
                        </a:rPr>
                        <a:t>366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2008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年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77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Arial"/>
                          <a:ea typeface="宋体"/>
                        </a:rPr>
                        <a:t>华中农业大学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Arial"/>
                          <a:ea typeface="宋体"/>
                          <a:cs typeface="Times New Roman"/>
                        </a:rPr>
                        <a:t>318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2007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年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>
                <a:solidFill>
                  <a:srgbClr val="FFFFFF"/>
                </a:solidFill>
                <a:ea typeface="宋体" charset="-122"/>
              </a:rPr>
              <a:t>2004-2012</a:t>
            </a:r>
            <a:r>
              <a:rPr lang="zh-CN" altLang="en-US" sz="2000" dirty="0" smtClean="0">
                <a:solidFill>
                  <a:srgbClr val="FFFFFF"/>
                </a:solidFill>
                <a:ea typeface="宋体" charset="-122"/>
              </a:rPr>
              <a:t>年发出请求总量</a:t>
            </a:r>
            <a:r>
              <a:rPr lang="en-US" altLang="zh-CN" sz="2000" dirty="0" smtClean="0">
                <a:solidFill>
                  <a:srgbClr val="FFFFFF"/>
                </a:solidFill>
                <a:ea typeface="宋体" charset="-122"/>
              </a:rPr>
              <a:t>TOP10</a:t>
            </a:r>
            <a:endParaRPr lang="zh-CN" altLang="en-US" dirty="0" smtClean="0">
              <a:ea typeface="宋体" charset="-122"/>
            </a:endParaRPr>
          </a:p>
        </p:txBody>
      </p:sp>
      <p:graphicFrame>
        <p:nvGraphicFramePr>
          <p:cNvPr id="5" name="Group 79"/>
          <p:cNvGraphicFramePr>
            <a:graphicFrameLocks/>
          </p:cNvGraphicFramePr>
          <p:nvPr/>
        </p:nvGraphicFramePr>
        <p:xfrm>
          <a:off x="928688" y="1212850"/>
          <a:ext cx="7200000" cy="5219998"/>
        </p:xfrm>
        <a:graphic>
          <a:graphicData uri="http://schemas.openxmlformats.org/drawingml/2006/table">
            <a:tbl>
              <a:tblPr/>
              <a:tblGrid>
                <a:gridCol w="857257"/>
                <a:gridCol w="2335197"/>
                <a:gridCol w="2120168"/>
                <a:gridCol w="1887378"/>
              </a:tblGrid>
              <a:tr h="407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学校名称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注册用户数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加入时间</a:t>
                      </a: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508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Arial"/>
                          <a:ea typeface="宋体"/>
                        </a:rPr>
                        <a:t>中南财经政法大学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Arial"/>
                          <a:ea typeface="宋体"/>
                          <a:cs typeface="Times New Roman"/>
                        </a:rPr>
                        <a:t>26677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2004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年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77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Arial"/>
                          <a:ea typeface="宋体"/>
                        </a:rPr>
                        <a:t>郑州大学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Arial"/>
                          <a:ea typeface="宋体"/>
                          <a:cs typeface="Times New Roman"/>
                        </a:rPr>
                        <a:t>22096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2006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年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77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Arial"/>
                          <a:ea typeface="宋体"/>
                        </a:rPr>
                        <a:t>河南师范大学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Arial"/>
                          <a:ea typeface="宋体"/>
                          <a:cs typeface="Times New Roman"/>
                        </a:rPr>
                        <a:t>20333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2004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年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77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Arial"/>
                          <a:ea typeface="宋体"/>
                        </a:rPr>
                        <a:t>武汉大学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Arial"/>
                          <a:ea typeface="宋体"/>
                          <a:cs typeface="Times New Roman"/>
                        </a:rPr>
                        <a:t>8684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2004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年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80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Arial"/>
                          <a:ea typeface="宋体"/>
                        </a:rPr>
                        <a:t>华中科技大学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Arial"/>
                          <a:ea typeface="宋体"/>
                          <a:cs typeface="Times New Roman"/>
                        </a:rPr>
                        <a:t>4953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2004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年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77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Arial"/>
                          <a:ea typeface="宋体"/>
                        </a:rPr>
                        <a:t>华中农业大学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Arial"/>
                          <a:ea typeface="宋体"/>
                          <a:cs typeface="Times New Roman"/>
                        </a:rPr>
                        <a:t>4542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2007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年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77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Arial"/>
                          <a:ea typeface="宋体"/>
                        </a:rPr>
                        <a:t>华中师范大学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Arial"/>
                          <a:ea typeface="宋体"/>
                          <a:cs typeface="Times New Roman"/>
                        </a:rPr>
                        <a:t>3141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2004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年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77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Arial"/>
                          <a:ea typeface="宋体"/>
                        </a:rPr>
                        <a:t>许昌学院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Arial"/>
                          <a:ea typeface="宋体"/>
                          <a:cs typeface="Times New Roman"/>
                        </a:rPr>
                        <a:t>2386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2008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年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77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Arial"/>
                          <a:ea typeface="宋体"/>
                        </a:rPr>
                        <a:t>湘潭大学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Arial"/>
                          <a:ea typeface="宋体"/>
                          <a:cs typeface="Times New Roman"/>
                        </a:rPr>
                        <a:t>2373</a:t>
                      </a:r>
                      <a:endParaRPr lang="zh-CN" sz="1800" b="1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2004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年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477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charset="-122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accent1">
                            <a:gamma/>
                            <a:tint val="51373"/>
                            <a:invGamma/>
                          </a:schemeClr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Arial"/>
                          <a:ea typeface="宋体"/>
                        </a:rPr>
                        <a:t>湖南理工学院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Arial"/>
                          <a:ea typeface="宋体"/>
                          <a:cs typeface="Times New Roman"/>
                        </a:rPr>
                        <a:t>1818</a:t>
                      </a:r>
                      <a:endParaRPr lang="zh-CN" sz="1800" b="1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2007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年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2800" dirty="0" smtClean="0">
                <a:ea typeface="宋体" charset="-122"/>
              </a:rPr>
              <a:t>问题与对策</a:t>
            </a:r>
            <a:endParaRPr lang="en-US" altLang="zh-CN" sz="2800" dirty="0" smtClean="0">
              <a:ea typeface="宋体" charset="-122"/>
            </a:endParaRPr>
          </a:p>
        </p:txBody>
      </p:sp>
      <p:grpSp>
        <p:nvGrpSpPr>
          <p:cNvPr id="70703" name="Group 47"/>
          <p:cNvGrpSpPr>
            <a:grpSpLocks/>
          </p:cNvGrpSpPr>
          <p:nvPr/>
        </p:nvGrpSpPr>
        <p:grpSpPr bwMode="auto">
          <a:xfrm>
            <a:off x="1042988" y="2060575"/>
            <a:ext cx="2160587" cy="3600450"/>
            <a:chOff x="745" y="1366"/>
            <a:chExt cx="1363" cy="1994"/>
          </a:xfrm>
        </p:grpSpPr>
        <p:sp>
          <p:nvSpPr>
            <p:cNvPr id="47132" name="AutoShape 48"/>
            <p:cNvSpPr>
              <a:spLocks noChangeArrowheads="1"/>
            </p:cNvSpPr>
            <p:nvPr/>
          </p:nvSpPr>
          <p:spPr bwMode="gray">
            <a:xfrm>
              <a:off x="745" y="156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prstShdw prst="shdw12">
                <a:srgbClr val="B2B2B2">
                  <a:alpha val="50000"/>
                </a:srgbClr>
              </a:prst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33" name="AutoShape 49"/>
            <p:cNvSpPr>
              <a:spLocks noChangeArrowheads="1"/>
            </p:cNvSpPr>
            <p:nvPr/>
          </p:nvSpPr>
          <p:spPr bwMode="gray">
            <a:xfrm>
              <a:off x="766" y="156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34" name="AutoShape 50"/>
            <p:cNvSpPr>
              <a:spLocks noChangeArrowheads="1"/>
            </p:cNvSpPr>
            <p:nvPr/>
          </p:nvSpPr>
          <p:spPr bwMode="gray">
            <a:xfrm>
              <a:off x="777" y="286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35" name="AutoShape 51"/>
            <p:cNvSpPr>
              <a:spLocks noChangeArrowheads="1"/>
            </p:cNvSpPr>
            <p:nvPr/>
          </p:nvSpPr>
          <p:spPr bwMode="gray">
            <a:xfrm>
              <a:off x="777" y="157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7136" name="Group 52"/>
            <p:cNvGrpSpPr>
              <a:grpSpLocks/>
            </p:cNvGrpSpPr>
            <p:nvPr/>
          </p:nvGrpSpPr>
          <p:grpSpPr bwMode="auto">
            <a:xfrm>
              <a:off x="1214" y="1366"/>
              <a:ext cx="405" cy="405"/>
              <a:chOff x="1289" y="582"/>
              <a:chExt cx="668" cy="668"/>
            </a:xfrm>
          </p:grpSpPr>
          <p:sp>
            <p:nvSpPr>
              <p:cNvPr id="47139" name="Oval 53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7140" name="Oval 54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7141" name="Oval 55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7142" name="Oval 56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7143" name="Oval 57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7137" name="Text Box 58"/>
            <p:cNvSpPr txBox="1">
              <a:spLocks noChangeArrowheads="1"/>
            </p:cNvSpPr>
            <p:nvPr/>
          </p:nvSpPr>
          <p:spPr bwMode="gray">
            <a:xfrm>
              <a:off x="1301" y="142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000000"/>
                  </a:solidFill>
                </a:rPr>
                <a:t>1</a:t>
              </a:r>
              <a:endParaRPr lang="en-US" altLang="zh-CN"/>
            </a:p>
          </p:txBody>
        </p:sp>
        <p:sp>
          <p:nvSpPr>
            <p:cNvPr id="47138" name="Text Box 59"/>
            <p:cNvSpPr txBox="1">
              <a:spLocks noChangeArrowheads="1"/>
            </p:cNvSpPr>
            <p:nvPr/>
          </p:nvSpPr>
          <p:spPr bwMode="gray">
            <a:xfrm>
              <a:off x="793" y="1785"/>
              <a:ext cx="1252" cy="1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zh-CN" altLang="en-US" dirty="0"/>
                <a:t>睡眠馆</a:t>
              </a:r>
              <a:endParaRPr lang="en-US" altLang="zh-CN" dirty="0"/>
            </a:p>
            <a:p>
              <a:r>
                <a:rPr lang="en-US" altLang="zh-CN" dirty="0"/>
                <a:t>        </a:t>
              </a:r>
              <a:r>
                <a:rPr lang="zh-CN" altLang="en-US" dirty="0"/>
                <a:t>随着成员馆数量的增加，睡眠馆数量也逐年递增，并已超过半数。</a:t>
              </a:r>
              <a:endParaRPr lang="en-US" altLang="zh-CN" dirty="0"/>
            </a:p>
          </p:txBody>
        </p:sp>
      </p:grpSp>
      <p:grpSp>
        <p:nvGrpSpPr>
          <p:cNvPr id="70716" name="Group 60"/>
          <p:cNvGrpSpPr>
            <a:grpSpLocks/>
          </p:cNvGrpSpPr>
          <p:nvPr/>
        </p:nvGrpSpPr>
        <p:grpSpPr bwMode="auto">
          <a:xfrm>
            <a:off x="6011863" y="2060575"/>
            <a:ext cx="2160587" cy="3600450"/>
            <a:chOff x="3725" y="1364"/>
            <a:chExt cx="1363" cy="1994"/>
          </a:xfrm>
        </p:grpSpPr>
        <p:sp>
          <p:nvSpPr>
            <p:cNvPr id="47120" name="AutoShape 61"/>
            <p:cNvSpPr>
              <a:spLocks noChangeArrowheads="1"/>
            </p:cNvSpPr>
            <p:nvPr/>
          </p:nvSpPr>
          <p:spPr bwMode="gray">
            <a:xfrm>
              <a:off x="3725" y="1558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prstShdw prst="shdw11">
                <a:srgbClr val="B2B2B2">
                  <a:alpha val="50000"/>
                </a:srgbClr>
              </a:prst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1" name="AutoShape 62"/>
            <p:cNvSpPr>
              <a:spLocks noChangeArrowheads="1"/>
            </p:cNvSpPr>
            <p:nvPr/>
          </p:nvSpPr>
          <p:spPr bwMode="gray">
            <a:xfrm>
              <a:off x="3746" y="1563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2" name="AutoShape 63"/>
            <p:cNvSpPr>
              <a:spLocks noChangeArrowheads="1"/>
            </p:cNvSpPr>
            <p:nvPr/>
          </p:nvSpPr>
          <p:spPr bwMode="gray">
            <a:xfrm>
              <a:off x="3757" y="2863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23" name="AutoShape 64"/>
            <p:cNvSpPr>
              <a:spLocks noChangeArrowheads="1"/>
            </p:cNvSpPr>
            <p:nvPr/>
          </p:nvSpPr>
          <p:spPr bwMode="gray">
            <a:xfrm>
              <a:off x="3757" y="1577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47124" name="Group 65"/>
            <p:cNvGrpSpPr>
              <a:grpSpLocks/>
            </p:cNvGrpSpPr>
            <p:nvPr/>
          </p:nvGrpSpPr>
          <p:grpSpPr bwMode="auto">
            <a:xfrm>
              <a:off x="4194" y="1364"/>
              <a:ext cx="405" cy="405"/>
              <a:chOff x="1289" y="582"/>
              <a:chExt cx="668" cy="668"/>
            </a:xfrm>
          </p:grpSpPr>
          <p:sp>
            <p:nvSpPr>
              <p:cNvPr id="47127" name="Oval 66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47128" name="Oval 67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7129" name="Oval 68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7130" name="Oval 69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7131" name="Oval 70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7125" name="Text Box 71"/>
            <p:cNvSpPr txBox="1">
              <a:spLocks noChangeArrowheads="1"/>
            </p:cNvSpPr>
            <p:nvPr/>
          </p:nvSpPr>
          <p:spPr bwMode="gray">
            <a:xfrm>
              <a:off x="4281" y="142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000000"/>
                  </a:solidFill>
                </a:rPr>
                <a:t>3</a:t>
              </a:r>
              <a:endParaRPr lang="en-US" altLang="zh-CN"/>
            </a:p>
          </p:txBody>
        </p:sp>
        <p:sp>
          <p:nvSpPr>
            <p:cNvPr id="47126" name="Text Box 72"/>
            <p:cNvSpPr txBox="1">
              <a:spLocks noChangeArrowheads="1"/>
            </p:cNvSpPr>
            <p:nvPr/>
          </p:nvSpPr>
          <p:spPr bwMode="gray">
            <a:xfrm>
              <a:off x="3773" y="1785"/>
              <a:ext cx="1273" cy="1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dirty="0"/>
                <a:t>经费及奖励</a:t>
              </a:r>
              <a:endParaRPr lang="en-US" altLang="zh-CN" dirty="0"/>
            </a:p>
            <a:p>
              <a:r>
                <a:rPr lang="zh-CN" altLang="en-US" dirty="0"/>
                <a:t>       许多成员馆反映由于图书馆经费及人员不足影响了宣传推广效果。</a:t>
              </a:r>
              <a:endParaRPr lang="en-US" altLang="zh-CN" dirty="0"/>
            </a:p>
            <a:p>
              <a:r>
                <a:rPr lang="zh-CN" altLang="en-US" dirty="0"/>
                <a:t>        多年来进行的宣传推广活动的经验与成效总结与交流不足。</a:t>
              </a:r>
              <a:endParaRPr lang="en-US" altLang="zh-CN" dirty="0"/>
            </a:p>
          </p:txBody>
        </p:sp>
      </p:grpSp>
      <p:grpSp>
        <p:nvGrpSpPr>
          <p:cNvPr id="70729" name="Group 73"/>
          <p:cNvGrpSpPr>
            <a:grpSpLocks/>
          </p:cNvGrpSpPr>
          <p:nvPr/>
        </p:nvGrpSpPr>
        <p:grpSpPr bwMode="auto">
          <a:xfrm>
            <a:off x="3544888" y="2060575"/>
            <a:ext cx="2160587" cy="3600450"/>
            <a:chOff x="2256" y="1154"/>
            <a:chExt cx="1363" cy="1994"/>
          </a:xfrm>
        </p:grpSpPr>
        <p:sp>
          <p:nvSpPr>
            <p:cNvPr id="47109" name="AutoShape 74"/>
            <p:cNvSpPr>
              <a:spLocks noChangeArrowheads="1"/>
            </p:cNvSpPr>
            <p:nvPr/>
          </p:nvSpPr>
          <p:spPr bwMode="gray">
            <a:xfrm>
              <a:off x="2256" y="1348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0" name="AutoShape 75"/>
            <p:cNvSpPr>
              <a:spLocks noChangeArrowheads="1"/>
            </p:cNvSpPr>
            <p:nvPr/>
          </p:nvSpPr>
          <p:spPr bwMode="gray">
            <a:xfrm>
              <a:off x="2277" y="1353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1" name="AutoShape 76"/>
            <p:cNvSpPr>
              <a:spLocks noChangeArrowheads="1"/>
            </p:cNvSpPr>
            <p:nvPr/>
          </p:nvSpPr>
          <p:spPr bwMode="gray">
            <a:xfrm>
              <a:off x="2288" y="2653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2" name="AutoShape 77"/>
            <p:cNvSpPr>
              <a:spLocks noChangeArrowheads="1"/>
            </p:cNvSpPr>
            <p:nvPr/>
          </p:nvSpPr>
          <p:spPr bwMode="gray">
            <a:xfrm>
              <a:off x="2288" y="1367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3" name="Oval 78"/>
            <p:cNvSpPr>
              <a:spLocks noChangeArrowheads="1"/>
            </p:cNvSpPr>
            <p:nvPr/>
          </p:nvSpPr>
          <p:spPr bwMode="gray">
            <a:xfrm>
              <a:off x="2725" y="1154"/>
              <a:ext cx="405" cy="40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7114" name="Oval 79"/>
            <p:cNvSpPr>
              <a:spLocks noChangeArrowheads="1"/>
            </p:cNvSpPr>
            <p:nvPr/>
          </p:nvSpPr>
          <p:spPr bwMode="gray">
            <a:xfrm>
              <a:off x="2729" y="1157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47115" name="Oval 80"/>
            <p:cNvSpPr>
              <a:spLocks noChangeArrowheads="1"/>
            </p:cNvSpPr>
            <p:nvPr/>
          </p:nvSpPr>
          <p:spPr bwMode="gray">
            <a:xfrm>
              <a:off x="2734" y="1159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47116" name="Oval 81"/>
            <p:cNvSpPr>
              <a:spLocks noChangeArrowheads="1"/>
            </p:cNvSpPr>
            <p:nvPr/>
          </p:nvSpPr>
          <p:spPr bwMode="gray">
            <a:xfrm>
              <a:off x="2738" y="1163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47117" name="Oval 82"/>
            <p:cNvSpPr>
              <a:spLocks noChangeArrowheads="1"/>
            </p:cNvSpPr>
            <p:nvPr/>
          </p:nvSpPr>
          <p:spPr bwMode="gray">
            <a:xfrm>
              <a:off x="2760" y="1173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47118" name="Text Box 83"/>
            <p:cNvSpPr txBox="1">
              <a:spLocks noChangeArrowheads="1"/>
            </p:cNvSpPr>
            <p:nvPr/>
          </p:nvSpPr>
          <p:spPr bwMode="gray">
            <a:xfrm>
              <a:off x="2812" y="121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>
                  <a:solidFill>
                    <a:srgbClr val="000000"/>
                  </a:solidFill>
                </a:rPr>
                <a:t>2</a:t>
              </a:r>
              <a:endParaRPr lang="en-US" altLang="zh-CN"/>
            </a:p>
          </p:txBody>
        </p:sp>
        <p:sp>
          <p:nvSpPr>
            <p:cNvPr id="47119" name="Text Box 84"/>
            <p:cNvSpPr txBox="1">
              <a:spLocks noChangeArrowheads="1"/>
            </p:cNvSpPr>
            <p:nvPr/>
          </p:nvSpPr>
          <p:spPr bwMode="gray">
            <a:xfrm>
              <a:off x="2304" y="1573"/>
              <a:ext cx="1277" cy="1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zh-CN" altLang="en-US"/>
                <a:t>宣传推广的持续性</a:t>
              </a:r>
              <a:endParaRPr lang="en-US" altLang="zh-CN"/>
            </a:p>
            <a:p>
              <a:r>
                <a:rPr lang="zh-CN" altLang="en-US"/>
                <a:t>        每次的宣传推广都配合一段时间的优惠活动，在优惠活动结束后，未能很好的总结反馈，并进行持续深入的推广。</a:t>
              </a:r>
              <a:endParaRPr lang="en-US" altLang="zh-C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0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33"/>
          <p:cNvGrpSpPr>
            <a:grpSpLocks/>
          </p:cNvGrpSpPr>
          <p:nvPr/>
        </p:nvGrpSpPr>
        <p:grpSpPr bwMode="auto">
          <a:xfrm>
            <a:off x="900113" y="1557338"/>
            <a:ext cx="7416800" cy="4679950"/>
            <a:chOff x="825" y="1152"/>
            <a:chExt cx="3886" cy="2375"/>
          </a:xfrm>
        </p:grpSpPr>
        <p:sp>
          <p:nvSpPr>
            <p:cNvPr id="48130" name="AutoShape 3"/>
            <p:cNvSpPr>
              <a:spLocks noChangeArrowheads="1"/>
            </p:cNvSpPr>
            <p:nvPr/>
          </p:nvSpPr>
          <p:spPr bwMode="gray">
            <a:xfrm rot="-3626814">
              <a:off x="2875" y="1599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31" name="AutoShape 4"/>
            <p:cNvSpPr>
              <a:spLocks noChangeArrowheads="1"/>
            </p:cNvSpPr>
            <p:nvPr/>
          </p:nvSpPr>
          <p:spPr bwMode="gray">
            <a:xfrm rot="3465783">
              <a:off x="2907" y="2928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32" name="AutoShape 5"/>
            <p:cNvSpPr>
              <a:spLocks noChangeArrowheads="1"/>
            </p:cNvSpPr>
            <p:nvPr/>
          </p:nvSpPr>
          <p:spPr bwMode="gray">
            <a:xfrm rot="-7230978">
              <a:off x="2139" y="1613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33" name="AutoShape 6"/>
            <p:cNvSpPr>
              <a:spLocks noChangeArrowheads="1"/>
            </p:cNvSpPr>
            <p:nvPr/>
          </p:nvSpPr>
          <p:spPr bwMode="gray">
            <a:xfrm rot="7535209">
              <a:off x="2115" y="2907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34" name="AutoShape 7"/>
            <p:cNvSpPr>
              <a:spLocks noChangeArrowheads="1"/>
            </p:cNvSpPr>
            <p:nvPr/>
          </p:nvSpPr>
          <p:spPr bwMode="gray">
            <a:xfrm>
              <a:off x="3272" y="2275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35" name="AutoShape 8"/>
            <p:cNvSpPr>
              <a:spLocks noChangeArrowheads="1"/>
            </p:cNvSpPr>
            <p:nvPr/>
          </p:nvSpPr>
          <p:spPr bwMode="gray">
            <a:xfrm rot="10800000">
              <a:off x="1754" y="2271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136" name="Oval 9"/>
            <p:cNvSpPr>
              <a:spLocks noChangeArrowheads="1"/>
            </p:cNvSpPr>
            <p:nvPr/>
          </p:nvSpPr>
          <p:spPr bwMode="auto">
            <a:xfrm>
              <a:off x="1578" y="1168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48137" name="Text Box 10"/>
            <p:cNvSpPr txBox="1">
              <a:spLocks noChangeArrowheads="1"/>
            </p:cNvSpPr>
            <p:nvPr/>
          </p:nvSpPr>
          <p:spPr bwMode="auto">
            <a:xfrm>
              <a:off x="3498" y="1152"/>
              <a:ext cx="63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1600" b="1"/>
                <a:t>深入推广</a:t>
              </a:r>
              <a:endParaRPr lang="en-US" altLang="zh-CN" sz="1600" b="1"/>
            </a:p>
          </p:txBody>
        </p:sp>
        <p:sp>
          <p:nvSpPr>
            <p:cNvPr id="48138" name="Text Box 11"/>
            <p:cNvSpPr txBox="1">
              <a:spLocks noChangeArrowheads="1"/>
            </p:cNvSpPr>
            <p:nvPr/>
          </p:nvSpPr>
          <p:spPr bwMode="auto">
            <a:xfrm>
              <a:off x="1270" y="1152"/>
              <a:ext cx="76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zh-CN" altLang="en-US" sz="1600" b="1"/>
                <a:t>关闭睡眠馆</a:t>
              </a:r>
              <a:endParaRPr lang="en-US" altLang="zh-CN" sz="1600" b="1"/>
            </a:p>
          </p:txBody>
        </p:sp>
        <p:sp>
          <p:nvSpPr>
            <p:cNvPr id="48139" name="Text Box 12"/>
            <p:cNvSpPr txBox="1">
              <a:spLocks noChangeArrowheads="1"/>
            </p:cNvSpPr>
            <p:nvPr/>
          </p:nvSpPr>
          <p:spPr bwMode="auto">
            <a:xfrm>
              <a:off x="4074" y="2256"/>
              <a:ext cx="63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1600" b="1"/>
                <a:t>适当奖励</a:t>
              </a:r>
              <a:endParaRPr lang="en-US" altLang="zh-CN" sz="1600" b="1"/>
            </a:p>
          </p:txBody>
        </p:sp>
        <p:sp>
          <p:nvSpPr>
            <p:cNvPr id="48140" name="Text Box 13"/>
            <p:cNvSpPr txBox="1">
              <a:spLocks noChangeArrowheads="1"/>
            </p:cNvSpPr>
            <p:nvPr/>
          </p:nvSpPr>
          <p:spPr bwMode="auto">
            <a:xfrm>
              <a:off x="3498" y="3264"/>
              <a:ext cx="63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1600" b="1"/>
                <a:t>定期评估</a:t>
              </a:r>
              <a:endParaRPr lang="en-US" altLang="zh-CN" sz="1600" b="1"/>
            </a:p>
          </p:txBody>
        </p:sp>
        <p:sp>
          <p:nvSpPr>
            <p:cNvPr id="48141" name="Text Box 14"/>
            <p:cNvSpPr txBox="1">
              <a:spLocks noChangeArrowheads="1"/>
            </p:cNvSpPr>
            <p:nvPr/>
          </p:nvSpPr>
          <p:spPr bwMode="auto">
            <a:xfrm>
              <a:off x="825" y="2256"/>
              <a:ext cx="63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zh-CN" altLang="en-US" sz="1600" b="1"/>
                <a:t>总结反馈</a:t>
              </a:r>
              <a:endParaRPr lang="en-US" altLang="zh-CN" sz="1600" b="1"/>
            </a:p>
          </p:txBody>
        </p:sp>
        <p:sp>
          <p:nvSpPr>
            <p:cNvPr id="48142" name="Text Box 15"/>
            <p:cNvSpPr txBox="1">
              <a:spLocks noChangeArrowheads="1"/>
            </p:cNvSpPr>
            <p:nvPr/>
          </p:nvSpPr>
          <p:spPr bwMode="auto">
            <a:xfrm>
              <a:off x="1353" y="3225"/>
              <a:ext cx="63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zh-CN" altLang="en-US" sz="1600" b="1"/>
                <a:t>增加优惠</a:t>
              </a:r>
              <a:endParaRPr lang="en-US" altLang="zh-CN" sz="1600" b="1"/>
            </a:p>
          </p:txBody>
        </p:sp>
        <p:sp>
          <p:nvSpPr>
            <p:cNvPr id="80912" name="Oval 16"/>
            <p:cNvSpPr>
              <a:spLocks noChangeArrowheads="1"/>
            </p:cNvSpPr>
            <p:nvPr/>
          </p:nvSpPr>
          <p:spPr bwMode="gray">
            <a:xfrm>
              <a:off x="1488" y="228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80913" name="Oval 17"/>
            <p:cNvSpPr>
              <a:spLocks noChangeArrowheads="1"/>
            </p:cNvSpPr>
            <p:nvPr/>
          </p:nvSpPr>
          <p:spPr bwMode="gray">
            <a:xfrm>
              <a:off x="2064" y="1248"/>
              <a:ext cx="190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gray">
            <a:xfrm>
              <a:off x="3264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gray">
            <a:xfrm>
              <a:off x="2016" y="326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gray">
            <a:xfrm>
              <a:off x="3264" y="326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gray">
            <a:xfrm>
              <a:off x="3840" y="228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80918" name="Oval 22"/>
            <p:cNvSpPr>
              <a:spLocks noChangeArrowheads="1"/>
            </p:cNvSpPr>
            <p:nvPr/>
          </p:nvSpPr>
          <p:spPr bwMode="gray">
            <a:xfrm>
              <a:off x="2233" y="1817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gray">
            <a:xfrm>
              <a:off x="2239" y="1824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80920" name="Oval 24"/>
            <p:cNvSpPr>
              <a:spLocks noChangeArrowheads="1"/>
            </p:cNvSpPr>
            <p:nvPr/>
          </p:nvSpPr>
          <p:spPr bwMode="gray">
            <a:xfrm>
              <a:off x="2301" y="1892"/>
              <a:ext cx="932" cy="92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80921" name="Oval 25"/>
            <p:cNvSpPr>
              <a:spLocks noChangeArrowheads="1"/>
            </p:cNvSpPr>
            <p:nvPr/>
          </p:nvSpPr>
          <p:spPr bwMode="gray">
            <a:xfrm>
              <a:off x="2304" y="1892"/>
              <a:ext cx="933" cy="92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96471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9647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8153" name="Oval 26"/>
            <p:cNvSpPr>
              <a:spLocks noChangeArrowheads="1"/>
            </p:cNvSpPr>
            <p:nvPr/>
          </p:nvSpPr>
          <p:spPr bwMode="gray">
            <a:xfrm>
              <a:off x="2350" y="1933"/>
              <a:ext cx="840" cy="832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48154" name="Group 27"/>
            <p:cNvGrpSpPr>
              <a:grpSpLocks/>
            </p:cNvGrpSpPr>
            <p:nvPr/>
          </p:nvGrpSpPr>
          <p:grpSpPr bwMode="auto">
            <a:xfrm>
              <a:off x="2363" y="1945"/>
              <a:ext cx="813" cy="805"/>
              <a:chOff x="4166" y="1706"/>
              <a:chExt cx="1252" cy="1252"/>
            </a:xfrm>
          </p:grpSpPr>
          <p:sp>
            <p:nvSpPr>
              <p:cNvPr id="48156" name="Oval 28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8157" name="Oval 29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8158" name="Oval 30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48159" name="Oval 31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8155" name="Text Box 32"/>
            <p:cNvSpPr txBox="1">
              <a:spLocks noChangeArrowheads="1"/>
            </p:cNvSpPr>
            <p:nvPr/>
          </p:nvSpPr>
          <p:spPr bwMode="gray">
            <a:xfrm>
              <a:off x="2445" y="2160"/>
              <a:ext cx="656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zh-CN" sz="1600" b="1"/>
                <a:t>持续、主动</a:t>
              </a:r>
              <a:endParaRPr lang="en-US" altLang="zh-CN" sz="1600" b="1"/>
            </a:p>
            <a:p>
              <a:pPr algn="ctr" eaLnBrk="0" hangingPunct="0"/>
              <a:r>
                <a:rPr lang="zh-CN" altLang="zh-CN" sz="1600" b="1"/>
                <a:t>关注</a:t>
              </a:r>
              <a:r>
                <a:rPr lang="zh-CN" altLang="en-US" sz="1600" b="1"/>
                <a:t>成员馆</a:t>
              </a:r>
              <a:endParaRPr lang="en-US" altLang="zh-CN" sz="1600" b="1"/>
            </a:p>
            <a:p>
              <a:pPr algn="ctr" eaLnBrk="0" hangingPunct="0"/>
              <a:r>
                <a:rPr lang="zh-CN" altLang="zh-CN" sz="1600" b="1"/>
                <a:t>运行情况</a:t>
              </a:r>
              <a:endParaRPr lang="en-US" altLang="zh-CN" sz="1600" b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800" dirty="0" smtClean="0">
                <a:ea typeface="宋体" charset="-122"/>
              </a:rPr>
              <a:t>2013</a:t>
            </a:r>
            <a:r>
              <a:rPr lang="zh-CN" altLang="en-US" sz="2800" dirty="0" smtClean="0">
                <a:ea typeface="宋体" charset="-122"/>
              </a:rPr>
              <a:t>年推广工作示范</a:t>
            </a:r>
            <a:endParaRPr lang="en-US" altLang="zh-CN" sz="2800" dirty="0" smtClean="0">
              <a:ea typeface="宋体" charset="-122"/>
            </a:endParaRPr>
          </a:p>
        </p:txBody>
      </p:sp>
      <p:grpSp>
        <p:nvGrpSpPr>
          <p:cNvPr id="49154" name="Group 21"/>
          <p:cNvGrpSpPr>
            <a:grpSpLocks/>
          </p:cNvGrpSpPr>
          <p:nvPr/>
        </p:nvGrpSpPr>
        <p:grpSpPr bwMode="auto">
          <a:xfrm>
            <a:off x="395288" y="1989138"/>
            <a:ext cx="8353425" cy="4392612"/>
            <a:chOff x="624" y="967"/>
            <a:chExt cx="4416" cy="2729"/>
          </a:xfrm>
        </p:grpSpPr>
        <p:sp>
          <p:nvSpPr>
            <p:cNvPr id="45059" name="AutoShape 3"/>
            <p:cNvSpPr>
              <a:spLocks noChangeArrowheads="1"/>
            </p:cNvSpPr>
            <p:nvPr/>
          </p:nvSpPr>
          <p:spPr bwMode="gray">
            <a:xfrm>
              <a:off x="2185" y="2496"/>
              <a:ext cx="1294" cy="386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5060" name="AutoShape 4"/>
            <p:cNvSpPr>
              <a:spLocks noChangeArrowheads="1"/>
            </p:cNvSpPr>
            <p:nvPr/>
          </p:nvSpPr>
          <p:spPr bwMode="gray">
            <a:xfrm>
              <a:off x="2185" y="2160"/>
              <a:ext cx="1294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5061" name="AutoShape 5"/>
            <p:cNvSpPr>
              <a:spLocks noChangeArrowheads="1"/>
            </p:cNvSpPr>
            <p:nvPr/>
          </p:nvSpPr>
          <p:spPr bwMode="gray">
            <a:xfrm>
              <a:off x="2185" y="1824"/>
              <a:ext cx="1294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9159" name="Text Box 6"/>
            <p:cNvSpPr txBox="1">
              <a:spLocks noChangeArrowheads="1"/>
            </p:cNvSpPr>
            <p:nvPr/>
          </p:nvSpPr>
          <p:spPr bwMode="gray">
            <a:xfrm>
              <a:off x="2261" y="1948"/>
              <a:ext cx="114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</a:rPr>
                <a:t>推广基地  贴近读者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  <p:sp>
          <p:nvSpPr>
            <p:cNvPr id="49160" name="Text Box 7"/>
            <p:cNvSpPr txBox="1">
              <a:spLocks noChangeArrowheads="1"/>
            </p:cNvSpPr>
            <p:nvPr/>
          </p:nvSpPr>
          <p:spPr bwMode="gray">
            <a:xfrm>
              <a:off x="2170" y="2282"/>
              <a:ext cx="132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</a:rPr>
                <a:t>发现不同层次潜在需求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  <p:sp>
          <p:nvSpPr>
            <p:cNvPr id="49161" name="Text Box 8"/>
            <p:cNvSpPr txBox="1">
              <a:spLocks noChangeArrowheads="1"/>
            </p:cNvSpPr>
            <p:nvPr/>
          </p:nvSpPr>
          <p:spPr bwMode="gray">
            <a:xfrm>
              <a:off x="2417" y="2616"/>
              <a:ext cx="835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</a:rPr>
                <a:t>建立长效机制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  <p:sp>
          <p:nvSpPr>
            <p:cNvPr id="45065" name="AutoShape 9"/>
            <p:cNvSpPr>
              <a:spLocks noChangeArrowheads="1"/>
            </p:cNvSpPr>
            <p:nvPr/>
          </p:nvSpPr>
          <p:spPr bwMode="gray">
            <a:xfrm>
              <a:off x="1773" y="1680"/>
              <a:ext cx="336" cy="1296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  <a:alpha val="12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9163" name="AutoShape 10"/>
            <p:cNvSpPr>
              <a:spLocks noChangeArrowheads="1"/>
            </p:cNvSpPr>
            <p:nvPr/>
          </p:nvSpPr>
          <p:spPr bwMode="auto">
            <a:xfrm>
              <a:off x="624" y="1327"/>
              <a:ext cx="1066" cy="210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>
                <a:latin typeface="Verdana" pitchFamily="34" charset="0"/>
              </a:endParaRPr>
            </a:p>
          </p:txBody>
        </p:sp>
        <p:sp>
          <p:nvSpPr>
            <p:cNvPr id="49164" name="Text Box 11"/>
            <p:cNvSpPr txBox="1">
              <a:spLocks noChangeArrowheads="1"/>
            </p:cNvSpPr>
            <p:nvPr/>
          </p:nvSpPr>
          <p:spPr bwMode="auto">
            <a:xfrm>
              <a:off x="662" y="1409"/>
              <a:ext cx="990" cy="1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Aft>
                  <a:spcPts val="1200"/>
                </a:spcAft>
              </a:pPr>
              <a:r>
                <a:rPr lang="zh-CN" altLang="en-US" b="1" dirty="0">
                  <a:solidFill>
                    <a:srgbClr val="001D3A"/>
                  </a:solidFill>
                  <a:latin typeface="Verdana" pitchFamily="34" charset="0"/>
                </a:rPr>
                <a:t>活动内容</a:t>
              </a:r>
              <a:endParaRPr lang="en-US" altLang="zh-CN" dirty="0">
                <a:solidFill>
                  <a:srgbClr val="001D3A"/>
                </a:solidFill>
                <a:latin typeface="Verdana" pitchFamily="34" charset="0"/>
              </a:endParaRPr>
            </a:p>
            <a:p>
              <a:pPr eaLnBrk="0" hangingPunct="0">
                <a:spcAft>
                  <a:spcPts val="600"/>
                </a:spcAft>
                <a:buSzPct val="60000"/>
                <a:buFontTx/>
                <a:buChar char="•"/>
              </a:pPr>
              <a:r>
                <a:rPr lang="zh-CN" altLang="zh-CN" sz="1200" dirty="0"/>
                <a:t>外文文献支撑科研报告</a:t>
              </a:r>
              <a:endParaRPr lang="en-US" altLang="zh-CN" sz="1200" dirty="0"/>
            </a:p>
            <a:p>
              <a:pPr eaLnBrk="0" hangingPunct="0">
                <a:spcAft>
                  <a:spcPts val="600"/>
                </a:spcAft>
                <a:buSzPct val="60000"/>
                <a:buFontTx/>
                <a:buChar char="•"/>
              </a:pPr>
              <a:r>
                <a:rPr lang="zh-CN" altLang="en-US" sz="1200" dirty="0"/>
                <a:t>介绍</a:t>
              </a:r>
              <a:r>
                <a:rPr lang="en-US" altLang="zh-CN" sz="1200" dirty="0"/>
                <a:t>CASHL</a:t>
              </a:r>
              <a:r>
                <a:rPr lang="zh-CN" altLang="en-US" sz="1200" dirty="0"/>
                <a:t>资源与</a:t>
              </a:r>
              <a:r>
                <a:rPr lang="zh-CN" altLang="zh-CN" sz="1200" dirty="0"/>
                <a:t>服务</a:t>
              </a:r>
              <a:endParaRPr lang="en-US" altLang="zh-CN" sz="1200" dirty="0"/>
            </a:p>
            <a:p>
              <a:pPr eaLnBrk="0" hangingPunct="0">
                <a:buSzPct val="60000"/>
                <a:buFontTx/>
                <a:buChar char="•"/>
              </a:pPr>
              <a:r>
                <a:rPr lang="zh-CN" altLang="zh-CN" sz="1200" dirty="0"/>
                <a:t>学科服务平台推广文献传递服务</a:t>
              </a:r>
              <a:endParaRPr lang="en-US" altLang="zh-CN" sz="1200" dirty="0"/>
            </a:p>
            <a:p>
              <a:pPr eaLnBrk="0" hangingPunct="0">
                <a:spcBef>
                  <a:spcPts val="600"/>
                </a:spcBef>
                <a:buSzPct val="60000"/>
                <a:buFontTx/>
                <a:buChar char="•"/>
              </a:pPr>
              <a:r>
                <a:rPr lang="zh-CN" altLang="zh-CN" sz="1200" dirty="0"/>
                <a:t>多层次揭示</a:t>
              </a:r>
              <a:r>
                <a:rPr lang="en-US" altLang="zh-CN" sz="1200" dirty="0"/>
                <a:t>CASHL</a:t>
              </a:r>
              <a:r>
                <a:rPr lang="zh-CN" altLang="zh-CN" sz="1200" dirty="0"/>
                <a:t>特色文献</a:t>
              </a:r>
              <a:endParaRPr lang="en-US" altLang="zh-CN" sz="1200" dirty="0"/>
            </a:p>
            <a:p>
              <a:pPr eaLnBrk="0" hangingPunct="0">
                <a:spcBef>
                  <a:spcPts val="600"/>
                </a:spcBef>
                <a:buSzPct val="60000"/>
                <a:buFontTx/>
                <a:buChar char="•"/>
              </a:pPr>
              <a:r>
                <a:rPr lang="zh-CN" altLang="zh-CN" sz="1200" dirty="0"/>
                <a:t>学习社区建立文献传递专栏</a:t>
              </a:r>
              <a:endParaRPr lang="en-US" altLang="zh-CN" sz="1200" dirty="0"/>
            </a:p>
            <a:p>
              <a:pPr eaLnBrk="0" hangingPunct="0">
                <a:spcBef>
                  <a:spcPts val="600"/>
                </a:spcBef>
                <a:buSzPct val="60000"/>
                <a:buFontTx/>
                <a:buChar char="•"/>
              </a:pPr>
              <a:r>
                <a:rPr lang="zh-CN" altLang="zh-CN" sz="1200" dirty="0"/>
                <a:t>利用文检课、嵌入式教学等</a:t>
              </a:r>
              <a:endParaRPr lang="en-US" altLang="zh-CN" sz="1200" dirty="0"/>
            </a:p>
            <a:p>
              <a:pPr eaLnBrk="0" hangingPunct="0">
                <a:spcBef>
                  <a:spcPts val="600"/>
                </a:spcBef>
                <a:buSzPct val="60000"/>
                <a:buFontTx/>
                <a:buChar char="•"/>
              </a:pPr>
              <a:r>
                <a:rPr lang="zh-CN" altLang="zh-CN" sz="1200" dirty="0"/>
                <a:t>举办文献传递知识竞赛</a:t>
              </a:r>
              <a:endParaRPr lang="en-US" altLang="zh-CN" sz="1200" dirty="0">
                <a:solidFill>
                  <a:srgbClr val="001D3A"/>
                </a:solidFill>
                <a:latin typeface="Verdana" pitchFamily="34" charset="0"/>
              </a:endParaRPr>
            </a:p>
          </p:txBody>
        </p:sp>
        <p:sp>
          <p:nvSpPr>
            <p:cNvPr id="49165" name="AutoShape 12"/>
            <p:cNvSpPr>
              <a:spLocks noChangeArrowheads="1"/>
            </p:cNvSpPr>
            <p:nvPr/>
          </p:nvSpPr>
          <p:spPr bwMode="auto">
            <a:xfrm>
              <a:off x="3974" y="1327"/>
              <a:ext cx="1066" cy="210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>
                <a:latin typeface="Verdana" pitchFamily="34" charset="0"/>
              </a:endParaRPr>
            </a:p>
          </p:txBody>
        </p:sp>
        <p:sp>
          <p:nvSpPr>
            <p:cNvPr id="49166" name="Text Box 13"/>
            <p:cNvSpPr txBox="1">
              <a:spLocks noChangeArrowheads="1"/>
            </p:cNvSpPr>
            <p:nvPr/>
          </p:nvSpPr>
          <p:spPr bwMode="auto">
            <a:xfrm>
              <a:off x="4012" y="1409"/>
              <a:ext cx="990" cy="1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Aft>
                  <a:spcPts val="1200"/>
                </a:spcAft>
              </a:pPr>
              <a:r>
                <a:rPr lang="zh-CN" altLang="en-US" b="1">
                  <a:solidFill>
                    <a:srgbClr val="001D3A"/>
                  </a:solidFill>
                  <a:latin typeface="Verdana" pitchFamily="34" charset="0"/>
                </a:rPr>
                <a:t>活动形式</a:t>
              </a:r>
              <a:endParaRPr lang="en-US" altLang="zh-CN">
                <a:solidFill>
                  <a:srgbClr val="001D3A"/>
                </a:solidFill>
                <a:latin typeface="Verdana" pitchFamily="34" charset="0"/>
              </a:endParaRPr>
            </a:p>
            <a:p>
              <a:pPr eaLnBrk="0" hangingPunct="0">
                <a:spcBef>
                  <a:spcPts val="600"/>
                </a:spcBef>
                <a:buSzPct val="60000"/>
              </a:pPr>
              <a:r>
                <a:rPr lang="zh-CN" altLang="en-US" sz="1200">
                  <a:solidFill>
                    <a:srgbClr val="001D3A"/>
                  </a:solidFill>
                  <a:latin typeface="Verdana" pitchFamily="34" charset="0"/>
                </a:rPr>
                <a:t>前期宣传：</a:t>
              </a:r>
              <a:endParaRPr lang="en-US" altLang="zh-CN" sz="1200">
                <a:solidFill>
                  <a:srgbClr val="001D3A"/>
                </a:solidFill>
                <a:latin typeface="Verdana" pitchFamily="34" charset="0"/>
              </a:endParaRPr>
            </a:p>
            <a:p>
              <a:pPr eaLnBrk="0" hangingPunct="0">
                <a:spcBef>
                  <a:spcPts val="300"/>
                </a:spcBef>
                <a:spcAft>
                  <a:spcPts val="300"/>
                </a:spcAft>
                <a:buSzPct val="60000"/>
                <a:buFontTx/>
                <a:buChar char="•"/>
              </a:pPr>
              <a:r>
                <a:rPr lang="zh-CN" altLang="en-US" sz="1200">
                  <a:solidFill>
                    <a:srgbClr val="001D3A"/>
                  </a:solidFill>
                  <a:latin typeface="Verdana" pitchFamily="34" charset="0"/>
                </a:rPr>
                <a:t>海报 </a:t>
              </a:r>
              <a:endParaRPr lang="en-US" altLang="zh-CN" sz="1200">
                <a:solidFill>
                  <a:srgbClr val="001D3A"/>
                </a:solidFill>
                <a:latin typeface="Verdana" pitchFamily="34" charset="0"/>
              </a:endParaRPr>
            </a:p>
            <a:p>
              <a:pPr eaLnBrk="0" hangingPunct="0">
                <a:buSzPct val="60000"/>
                <a:buFontTx/>
                <a:buChar char="•"/>
              </a:pPr>
              <a:r>
                <a:rPr lang="zh-CN" altLang="en-US" sz="1200">
                  <a:solidFill>
                    <a:srgbClr val="001D3A"/>
                  </a:solidFill>
                  <a:latin typeface="Verdana" pitchFamily="34" charset="0"/>
                </a:rPr>
                <a:t>微博</a:t>
              </a:r>
              <a:endParaRPr lang="en-US" altLang="zh-CN" sz="1200">
                <a:solidFill>
                  <a:srgbClr val="001D3A"/>
                </a:solidFill>
                <a:latin typeface="Verdana" pitchFamily="34" charset="0"/>
              </a:endParaRPr>
            </a:p>
            <a:p>
              <a:pPr eaLnBrk="0" hangingPunct="0">
                <a:spcBef>
                  <a:spcPts val="1200"/>
                </a:spcBef>
                <a:buSzPct val="60000"/>
              </a:pPr>
              <a:r>
                <a:rPr lang="zh-CN" altLang="en-US" sz="1200">
                  <a:solidFill>
                    <a:srgbClr val="001D3A"/>
                  </a:solidFill>
                  <a:latin typeface="Verdana" pitchFamily="34" charset="0"/>
                </a:rPr>
                <a:t>现场推广：</a:t>
              </a:r>
              <a:endParaRPr lang="en-US" altLang="zh-CN" sz="1200">
                <a:solidFill>
                  <a:srgbClr val="001D3A"/>
                </a:solidFill>
                <a:latin typeface="Verdana" pitchFamily="34" charset="0"/>
              </a:endParaRPr>
            </a:p>
            <a:p>
              <a:pPr eaLnBrk="0" hangingPunct="0">
                <a:spcBef>
                  <a:spcPts val="300"/>
                </a:spcBef>
                <a:spcAft>
                  <a:spcPts val="300"/>
                </a:spcAft>
                <a:buSzPct val="60000"/>
                <a:buFontTx/>
                <a:buChar char="•"/>
              </a:pPr>
              <a:r>
                <a:rPr lang="zh-CN" altLang="en-US" sz="1200">
                  <a:solidFill>
                    <a:srgbClr val="001D3A"/>
                  </a:solidFill>
                  <a:latin typeface="Verdana" pitchFamily="34" charset="0"/>
                </a:rPr>
                <a:t>馆员演示</a:t>
              </a:r>
              <a:endParaRPr lang="en-US" altLang="zh-CN" sz="1200">
                <a:solidFill>
                  <a:srgbClr val="001D3A"/>
                </a:solidFill>
                <a:latin typeface="Verdana" pitchFamily="34" charset="0"/>
              </a:endParaRPr>
            </a:p>
            <a:p>
              <a:pPr eaLnBrk="0" hangingPunct="0">
                <a:buSzPct val="60000"/>
                <a:buFontTx/>
                <a:buChar char="•"/>
              </a:pPr>
              <a:r>
                <a:rPr lang="zh-CN" altLang="en-US" sz="1200">
                  <a:solidFill>
                    <a:srgbClr val="001D3A"/>
                  </a:solidFill>
                  <a:latin typeface="Verdana" pitchFamily="34" charset="0"/>
                </a:rPr>
                <a:t>读者互动</a:t>
              </a:r>
              <a:endParaRPr lang="en-US" altLang="zh-CN" sz="1200">
                <a:solidFill>
                  <a:srgbClr val="001D3A"/>
                </a:solidFill>
                <a:latin typeface="Verdana" pitchFamily="34" charset="0"/>
              </a:endParaRPr>
            </a:p>
            <a:p>
              <a:pPr eaLnBrk="0" hangingPunct="0">
                <a:spcBef>
                  <a:spcPts val="1200"/>
                </a:spcBef>
                <a:buSzPct val="60000"/>
              </a:pPr>
              <a:r>
                <a:rPr lang="zh-CN" altLang="en-US" sz="1200">
                  <a:solidFill>
                    <a:srgbClr val="001D3A"/>
                  </a:solidFill>
                  <a:latin typeface="Verdana" pitchFamily="34" charset="0"/>
                </a:rPr>
                <a:t>后期宣传：</a:t>
              </a:r>
              <a:endParaRPr lang="en-US" altLang="zh-CN" sz="1200">
                <a:solidFill>
                  <a:srgbClr val="001D3A"/>
                </a:solidFill>
                <a:latin typeface="Verdana" pitchFamily="34" charset="0"/>
              </a:endParaRPr>
            </a:p>
            <a:p>
              <a:pPr eaLnBrk="0" hangingPunct="0">
                <a:spcBef>
                  <a:spcPts val="300"/>
                </a:spcBef>
                <a:spcAft>
                  <a:spcPts val="300"/>
                </a:spcAft>
                <a:buSzPct val="60000"/>
                <a:buFontTx/>
                <a:buChar char="•"/>
              </a:pPr>
              <a:r>
                <a:rPr lang="zh-CN" altLang="en-US" sz="1200">
                  <a:solidFill>
                    <a:srgbClr val="001D3A"/>
                  </a:solidFill>
                  <a:latin typeface="Verdana" pitchFamily="34" charset="0"/>
                </a:rPr>
                <a:t>网站报告</a:t>
              </a:r>
              <a:endParaRPr lang="en-US" altLang="zh-CN" sz="1200">
                <a:solidFill>
                  <a:srgbClr val="001D3A"/>
                </a:solidFill>
                <a:latin typeface="Verdana" pitchFamily="34" charset="0"/>
              </a:endParaRPr>
            </a:p>
            <a:p>
              <a:pPr eaLnBrk="0" hangingPunct="0">
                <a:buSzPct val="60000"/>
                <a:buFontTx/>
                <a:buChar char="•"/>
              </a:pPr>
              <a:r>
                <a:rPr lang="zh-CN" altLang="en-US" sz="1200">
                  <a:solidFill>
                    <a:srgbClr val="001D3A"/>
                  </a:solidFill>
                  <a:latin typeface="Verdana" pitchFamily="34" charset="0"/>
                </a:rPr>
                <a:t>问卷调查分析</a:t>
              </a:r>
              <a:endParaRPr lang="en-US" altLang="zh-CN" sz="1200">
                <a:solidFill>
                  <a:srgbClr val="001D3A"/>
                </a:solidFill>
                <a:latin typeface="Verdana" pitchFamily="34" charset="0"/>
              </a:endParaRPr>
            </a:p>
            <a:p>
              <a:pPr eaLnBrk="0" hangingPunct="0">
                <a:spcBef>
                  <a:spcPts val="300"/>
                </a:spcBef>
                <a:buSzPct val="60000"/>
                <a:buFontTx/>
                <a:buChar char="•"/>
              </a:pPr>
              <a:r>
                <a:rPr lang="zh-CN" altLang="en-US" sz="1200">
                  <a:solidFill>
                    <a:srgbClr val="001D3A"/>
                  </a:solidFill>
                  <a:latin typeface="Verdana" pitchFamily="34" charset="0"/>
                </a:rPr>
                <a:t>知识竞赛获奖情况公告</a:t>
              </a:r>
              <a:endParaRPr lang="en-US" altLang="zh-CN" sz="1200">
                <a:solidFill>
                  <a:srgbClr val="001D3A"/>
                </a:solidFill>
                <a:latin typeface="Verdana" pitchFamily="34" charset="0"/>
              </a:endParaRPr>
            </a:p>
          </p:txBody>
        </p:sp>
        <p:sp>
          <p:nvSpPr>
            <p:cNvPr id="45070" name="AutoShape 14"/>
            <p:cNvSpPr>
              <a:spLocks noChangeArrowheads="1"/>
            </p:cNvSpPr>
            <p:nvPr/>
          </p:nvSpPr>
          <p:spPr bwMode="gray">
            <a:xfrm>
              <a:off x="3555" y="1680"/>
              <a:ext cx="332" cy="1296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  <a:alpha val="12000"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5071" name="AutoShape 15"/>
            <p:cNvSpPr>
              <a:spLocks noChangeArrowheads="1"/>
            </p:cNvSpPr>
            <p:nvPr/>
          </p:nvSpPr>
          <p:spPr bwMode="gray">
            <a:xfrm>
              <a:off x="1824" y="967"/>
              <a:ext cx="1920" cy="384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5072" name="AutoShape 16"/>
            <p:cNvSpPr>
              <a:spLocks noChangeArrowheads="1"/>
            </p:cNvSpPr>
            <p:nvPr/>
          </p:nvSpPr>
          <p:spPr bwMode="gray">
            <a:xfrm>
              <a:off x="2283" y="1440"/>
              <a:ext cx="1104" cy="334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  <a:alpha val="1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9170" name="Text Box 17"/>
            <p:cNvSpPr txBox="1">
              <a:spLocks noChangeArrowheads="1"/>
            </p:cNvSpPr>
            <p:nvPr/>
          </p:nvSpPr>
          <p:spPr bwMode="gray">
            <a:xfrm>
              <a:off x="2252" y="1088"/>
              <a:ext cx="1132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chemeClr val="bg1"/>
                  </a:solidFill>
                </a:rPr>
                <a:t>CASHL</a:t>
              </a:r>
              <a:r>
                <a:rPr lang="zh-CN" altLang="en-US" b="1">
                  <a:solidFill>
                    <a:schemeClr val="bg1"/>
                  </a:solidFill>
                </a:rPr>
                <a:t>资源与服务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  <p:sp>
          <p:nvSpPr>
            <p:cNvPr id="49171" name="AutoShape 18"/>
            <p:cNvSpPr>
              <a:spLocks noChangeArrowheads="1"/>
            </p:cNvSpPr>
            <p:nvPr/>
          </p:nvSpPr>
          <p:spPr bwMode="gray">
            <a:xfrm>
              <a:off x="1872" y="3312"/>
              <a:ext cx="1920" cy="384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rgbClr val="1F571E"/>
                </a:gs>
                <a:gs pos="50000">
                  <a:srgbClr val="44BD41"/>
                </a:gs>
                <a:gs pos="100000">
                  <a:srgbClr val="1F571E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9172" name="Text Box 19"/>
            <p:cNvSpPr txBox="1">
              <a:spLocks noChangeArrowheads="1"/>
            </p:cNvSpPr>
            <p:nvPr/>
          </p:nvSpPr>
          <p:spPr bwMode="gray">
            <a:xfrm>
              <a:off x="1923" y="3428"/>
              <a:ext cx="180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b="1">
                  <a:solidFill>
                    <a:schemeClr val="bg1"/>
                  </a:solidFill>
                </a:rPr>
                <a:t>走进学院建立文献传递推广基地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  <p:sp>
          <p:nvSpPr>
            <p:cNvPr id="45076" name="AutoShape 20"/>
            <p:cNvSpPr>
              <a:spLocks noChangeArrowheads="1"/>
            </p:cNvSpPr>
            <p:nvPr/>
          </p:nvSpPr>
          <p:spPr bwMode="gray">
            <a:xfrm>
              <a:off x="2269" y="2928"/>
              <a:ext cx="1106" cy="331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chemeClr val="accent1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</p:grpSp>
      <p:sp>
        <p:nvSpPr>
          <p:cNvPr id="23" name="AutoShape 35"/>
          <p:cNvSpPr>
            <a:spLocks noChangeArrowheads="1"/>
          </p:cNvSpPr>
          <p:nvPr/>
        </p:nvSpPr>
        <p:spPr bwMode="gray">
          <a:xfrm>
            <a:off x="2339975" y="1196975"/>
            <a:ext cx="4248150" cy="4762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1400" dirty="0">
                <a:ea typeface="+mn-ea"/>
              </a:rPr>
              <a:t>CASHL</a:t>
            </a:r>
            <a:r>
              <a:rPr lang="zh-CN" altLang="zh-CN" sz="1400" dirty="0">
                <a:ea typeface="+mn-ea"/>
              </a:rPr>
              <a:t>走进学院建立文献传递推广基地</a:t>
            </a:r>
            <a:endParaRPr lang="zh-CN" altLang="en-US" sz="14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990600" y="2133600"/>
            <a:ext cx="6858000" cy="3429000"/>
            <a:chOff x="990600" y="2133600"/>
            <a:chExt cx="6858000" cy="3429000"/>
          </a:xfrm>
        </p:grpSpPr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990600" y="2133599"/>
              <a:ext cx="6858001" cy="3428999"/>
              <a:chOff x="528" y="1200"/>
              <a:chExt cx="4752" cy="2352"/>
            </a:xfrm>
          </p:grpSpPr>
          <p:sp>
            <p:nvSpPr>
              <p:cNvPr id="12" name="AutoShape 3"/>
              <p:cNvSpPr>
                <a:spLocks noChangeArrowheads="1"/>
              </p:cNvSpPr>
              <p:nvPr/>
            </p:nvSpPr>
            <p:spPr bwMode="gray">
              <a:xfrm>
                <a:off x="3504" y="1728"/>
                <a:ext cx="1776" cy="1824"/>
              </a:xfrm>
              <a:prstGeom prst="chevron">
                <a:avLst>
                  <a:gd name="adj" fmla="val 16468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69804"/>
                      <a:invGamma/>
                    </a:schemeClr>
                  </a:gs>
                </a:gsLst>
                <a:lin ang="0" scaled="1"/>
              </a:gradFill>
              <a:ln w="38100">
                <a:solidFill>
                  <a:srgbClr val="EAEAEA"/>
                </a:solidFill>
                <a:miter lim="800000"/>
                <a:headEnd/>
                <a:tailEnd/>
              </a:ln>
              <a:effectLst>
                <a:outerShdw dist="109250" dir="3267739" algn="ctr" rotWithShape="0">
                  <a:srgbClr val="333333">
                    <a:alpha val="50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3" name="AutoShape 4"/>
              <p:cNvSpPr>
                <a:spLocks noChangeArrowheads="1"/>
              </p:cNvSpPr>
              <p:nvPr/>
            </p:nvSpPr>
            <p:spPr bwMode="gray">
              <a:xfrm>
                <a:off x="2016" y="1728"/>
                <a:ext cx="1872" cy="1824"/>
              </a:xfrm>
              <a:prstGeom prst="chevron">
                <a:avLst>
                  <a:gd name="adj" fmla="val 17842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69804"/>
                      <a:invGamma/>
                    </a:schemeClr>
                  </a:gs>
                </a:gsLst>
                <a:lin ang="0" scaled="1"/>
              </a:gradFill>
              <a:ln w="38100">
                <a:solidFill>
                  <a:srgbClr val="EAEAEA"/>
                </a:solidFill>
                <a:miter lim="800000"/>
                <a:headEnd/>
                <a:tailEnd/>
              </a:ln>
              <a:effectLst>
                <a:outerShdw dist="109250" dir="3267739" algn="ctr" rotWithShape="0">
                  <a:srgbClr val="333333">
                    <a:alpha val="50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4" name="AutoShape 5"/>
              <p:cNvSpPr>
                <a:spLocks noChangeArrowheads="1"/>
              </p:cNvSpPr>
              <p:nvPr/>
            </p:nvSpPr>
            <p:spPr bwMode="gray">
              <a:xfrm>
                <a:off x="528" y="1728"/>
                <a:ext cx="1872" cy="1824"/>
              </a:xfrm>
              <a:prstGeom prst="chevron">
                <a:avLst>
                  <a:gd name="adj" fmla="val 17842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69804"/>
                      <a:invGamma/>
                    </a:schemeClr>
                  </a:gs>
                </a:gsLst>
                <a:lin ang="0" scaled="1"/>
              </a:gradFill>
              <a:ln w="38100">
                <a:solidFill>
                  <a:srgbClr val="EAEAEA"/>
                </a:solidFill>
                <a:miter lim="800000"/>
                <a:headEnd/>
                <a:tailEnd/>
              </a:ln>
              <a:effectLst>
                <a:outerShdw dist="109250" dir="3267739" algn="ctr" rotWithShape="0">
                  <a:srgbClr val="333333">
                    <a:alpha val="50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5" name="AutoShape 6"/>
              <p:cNvSpPr>
                <a:spLocks noChangeArrowheads="1"/>
              </p:cNvSpPr>
              <p:nvPr/>
            </p:nvSpPr>
            <p:spPr bwMode="gray">
              <a:xfrm>
                <a:off x="672" y="1200"/>
                <a:ext cx="1296" cy="36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69804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 altLang="zh-CN" sz="2000" b="1" dirty="0">
                  <a:solidFill>
                    <a:schemeClr val="bg1"/>
                  </a:solidFill>
                  <a:ea typeface="宋体" charset="-122"/>
                </a:endParaRPr>
              </a:p>
            </p:txBody>
          </p:sp>
          <p:sp>
            <p:nvSpPr>
              <p:cNvPr id="16" name="AutoShape 7"/>
              <p:cNvSpPr>
                <a:spLocks noChangeArrowheads="1"/>
              </p:cNvSpPr>
              <p:nvPr/>
            </p:nvSpPr>
            <p:spPr bwMode="gray">
              <a:xfrm>
                <a:off x="2133" y="1200"/>
                <a:ext cx="1296" cy="36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69804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anchor="ctr"/>
              <a:lstStyle/>
              <a:p>
                <a:pPr algn="ctr"/>
                <a:endParaRPr lang="en-US" altLang="zh-CN" sz="2000" b="1" dirty="0">
                  <a:solidFill>
                    <a:schemeClr val="bg1"/>
                  </a:solidFill>
                  <a:ea typeface="宋体" charset="-122"/>
                </a:endParaRPr>
              </a:p>
            </p:txBody>
          </p:sp>
          <p:sp>
            <p:nvSpPr>
              <p:cNvPr id="17" name="AutoShape 8"/>
              <p:cNvSpPr>
                <a:spLocks noChangeArrowheads="1"/>
              </p:cNvSpPr>
              <p:nvPr/>
            </p:nvSpPr>
            <p:spPr bwMode="gray">
              <a:xfrm>
                <a:off x="3600" y="1200"/>
                <a:ext cx="1296" cy="36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69804"/>
                      <a:invGamma/>
                    </a:schemeClr>
                  </a:gs>
                </a:gsLst>
                <a:lin ang="0" scaled="1"/>
              </a:gradFill>
              <a:ln w="38100" algn="ctr">
                <a:solidFill>
                  <a:srgbClr val="FFFFFF"/>
                </a:solidFill>
                <a:round/>
                <a:headEnd/>
                <a:tailEnd/>
              </a:ln>
              <a:effectLst>
                <a:outerShdw dist="63500" dir="3187806" algn="ctr" rotWithShape="0">
                  <a:srgbClr val="001D3A"/>
                </a:outerShdw>
              </a:effectLst>
            </p:spPr>
            <p:txBody>
              <a:bodyPr wrap="none" anchor="ctr"/>
              <a:lstStyle/>
              <a:p>
                <a:pPr algn="ctr"/>
                <a:endParaRPr lang="en-US" altLang="zh-CN" sz="2000" b="1" dirty="0">
                  <a:solidFill>
                    <a:schemeClr val="bg1"/>
                  </a:solidFill>
                  <a:ea typeface="宋体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1643042" y="3286124"/>
              <a:ext cx="150019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</a:rPr>
                <a:t>CASHL</a:t>
              </a:r>
              <a:r>
                <a:rPr lang="zh-CN" altLang="en-US" sz="2000" b="1" dirty="0" smtClean="0">
                  <a:solidFill>
                    <a:schemeClr val="bg1"/>
                  </a:solidFill>
                </a:rPr>
                <a:t>文献资源是我们的共同资源，是我们每一个馆的资源</a:t>
              </a:r>
              <a:r>
                <a:rPr lang="zh-CN" altLang="en-US" b="1" dirty="0" smtClean="0">
                  <a:solidFill>
                    <a:schemeClr val="bg1"/>
                  </a:solidFill>
                </a:rPr>
                <a:t>！</a:t>
              </a:r>
              <a:endParaRPr lang="en-US" altLang="zh-CN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714744" y="3111057"/>
              <a:ext cx="178595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</a:rPr>
                <a:t>CASHL</a:t>
              </a:r>
              <a:r>
                <a:rPr lang="zh-CN" altLang="en-US" sz="2000" b="1" dirty="0" smtClean="0">
                  <a:solidFill>
                    <a:schemeClr val="bg1"/>
                  </a:solidFill>
                </a:rPr>
                <a:t>资源的进一步揭示和推广需要我们每一个馆、每一个文献传递馆员做出努力！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6143636" y="3643314"/>
              <a:ext cx="128588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</a:rPr>
                <a:t>CASHL</a:t>
              </a:r>
              <a:r>
                <a:rPr lang="zh-CN" altLang="en-US" sz="2400" b="1" dirty="0" smtClean="0">
                  <a:solidFill>
                    <a:schemeClr val="bg1"/>
                  </a:solidFill>
                </a:rPr>
                <a:t>明天更美好！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Diagram 2"/>
          <p:cNvGrpSpPr>
            <a:grpSpLocks noChangeAspect="1"/>
          </p:cNvGrpSpPr>
          <p:nvPr/>
        </p:nvGrpSpPr>
        <p:grpSpPr bwMode="auto">
          <a:xfrm>
            <a:off x="4643438" y="1628775"/>
            <a:ext cx="3783012" cy="4032250"/>
            <a:chOff x="1520" y="859"/>
            <a:chExt cx="2659" cy="2834"/>
          </a:xfrm>
        </p:grpSpPr>
        <p:sp>
          <p:nvSpPr>
            <p:cNvPr id="19462" name="_s1028"/>
            <p:cNvSpPr>
              <a:spLocks noChangeShapeType="1"/>
            </p:cNvSpPr>
            <p:nvPr/>
          </p:nvSpPr>
          <p:spPr bwMode="auto">
            <a:xfrm flipH="1">
              <a:off x="2189" y="2276"/>
              <a:ext cx="33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19463" name="_s1029"/>
            <p:cNvSpPr>
              <a:spLocks noChangeArrowheads="1"/>
            </p:cNvSpPr>
            <p:nvPr/>
          </p:nvSpPr>
          <p:spPr bwMode="auto">
            <a:xfrm>
              <a:off x="1529" y="1946"/>
              <a:ext cx="660" cy="660"/>
            </a:xfrm>
            <a:prstGeom prst="ellipse">
              <a:avLst/>
            </a:prstGeom>
            <a:gradFill rotWithShape="1">
              <a:gsLst>
                <a:gs pos="0">
                  <a:srgbClr val="01BD0A"/>
                </a:gs>
                <a:gs pos="100000">
                  <a:srgbClr val="FFFFFF"/>
                </a:gs>
              </a:gsLst>
              <a:lin ang="2700000" scaled="1"/>
            </a:gradFill>
            <a:ln w="19050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zh-CN" altLang="en-US" sz="1600" b="1">
                  <a:solidFill>
                    <a:srgbClr val="3366FF"/>
                  </a:solidFill>
                  <a:ea typeface="楷体_GB2312" pitchFamily="49" charset="-122"/>
                </a:rPr>
                <a:t>湖北</a:t>
              </a:r>
            </a:p>
          </p:txBody>
        </p:sp>
        <p:sp>
          <p:nvSpPr>
            <p:cNvPr id="19464" name="_s1030"/>
            <p:cNvSpPr>
              <a:spLocks noChangeShapeType="1"/>
            </p:cNvSpPr>
            <p:nvPr/>
          </p:nvSpPr>
          <p:spPr bwMode="auto">
            <a:xfrm>
              <a:off x="2850" y="2606"/>
              <a:ext cx="0" cy="3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19465" name="_s1031"/>
            <p:cNvSpPr>
              <a:spLocks noChangeArrowheads="1"/>
            </p:cNvSpPr>
            <p:nvPr/>
          </p:nvSpPr>
          <p:spPr bwMode="auto">
            <a:xfrm>
              <a:off x="2520" y="2937"/>
              <a:ext cx="660" cy="6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399FF"/>
                </a:gs>
              </a:gsLst>
              <a:lin ang="18900000" scaled="1"/>
            </a:gradFill>
            <a:ln w="19050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zh-CN" altLang="en-US" sz="1600" b="1">
                  <a:solidFill>
                    <a:srgbClr val="3366FF"/>
                  </a:solidFill>
                  <a:ea typeface="楷体_GB2312" pitchFamily="49" charset="-122"/>
                </a:rPr>
                <a:t>湖南</a:t>
              </a:r>
            </a:p>
          </p:txBody>
        </p:sp>
        <p:sp>
          <p:nvSpPr>
            <p:cNvPr id="19466" name="_s1032"/>
            <p:cNvSpPr>
              <a:spLocks noChangeShapeType="1"/>
            </p:cNvSpPr>
            <p:nvPr/>
          </p:nvSpPr>
          <p:spPr bwMode="auto">
            <a:xfrm>
              <a:off x="3180" y="2276"/>
              <a:ext cx="33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67" name="_s1033"/>
            <p:cNvSpPr>
              <a:spLocks noChangeArrowheads="1"/>
            </p:cNvSpPr>
            <p:nvPr/>
          </p:nvSpPr>
          <p:spPr bwMode="auto">
            <a:xfrm>
              <a:off x="3511" y="1946"/>
              <a:ext cx="660" cy="6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00FF"/>
                </a:gs>
              </a:gsLst>
              <a:lin ang="18900000" scaled="1"/>
            </a:gra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1600" b="1">
                  <a:solidFill>
                    <a:srgbClr val="3366FF"/>
                  </a:solidFill>
                  <a:ea typeface="楷体_GB2312" pitchFamily="49" charset="-122"/>
                </a:rPr>
                <a:t>河南</a:t>
              </a:r>
            </a:p>
          </p:txBody>
        </p:sp>
        <p:sp>
          <p:nvSpPr>
            <p:cNvPr id="19468" name="_s1034"/>
            <p:cNvSpPr>
              <a:spLocks noChangeShapeType="1"/>
            </p:cNvSpPr>
            <p:nvPr/>
          </p:nvSpPr>
          <p:spPr bwMode="auto">
            <a:xfrm flipV="1">
              <a:off x="2850" y="1615"/>
              <a:ext cx="0" cy="3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15" name="_s1035"/>
            <p:cNvSpPr>
              <a:spLocks noChangeArrowheads="1"/>
            </p:cNvSpPr>
            <p:nvPr/>
          </p:nvSpPr>
          <p:spPr bwMode="auto">
            <a:xfrm>
              <a:off x="2520" y="955"/>
              <a:ext cx="660" cy="660"/>
            </a:xfrm>
            <a:prstGeom prst="ellipse">
              <a:avLst/>
            </a:prstGeom>
            <a:gradFill rotWithShape="1">
              <a:gsLst>
                <a:gs pos="1000">
                  <a:srgbClr val="FFFF00">
                    <a:alpha val="89999"/>
                  </a:srgbClr>
                </a:gs>
                <a:gs pos="100000">
                  <a:srgbClr val="FFFFFF"/>
                </a:gs>
              </a:gsLst>
              <a:lin ang="1800000" scaled="0"/>
            </a:gradFill>
            <a:ln w="19050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zh-CN" altLang="en-US" sz="1600" b="1">
                  <a:solidFill>
                    <a:srgbClr val="3366FF"/>
                  </a:solidFill>
                  <a:ea typeface="楷体_GB2312" pitchFamily="49" charset="-122"/>
                </a:rPr>
                <a:t>江西</a:t>
              </a:r>
            </a:p>
          </p:txBody>
        </p:sp>
        <p:sp>
          <p:nvSpPr>
            <p:cNvPr id="19472" name="_s1036"/>
            <p:cNvSpPr>
              <a:spLocks noChangeArrowheads="1"/>
            </p:cNvSpPr>
            <p:nvPr/>
          </p:nvSpPr>
          <p:spPr bwMode="auto">
            <a:xfrm>
              <a:off x="2520" y="1946"/>
              <a:ext cx="660" cy="66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2000">
                  <a:srgbClr val="FF0000"/>
                </a:gs>
                <a:gs pos="100000">
                  <a:srgbClr val="FFFFFF"/>
                </a:gs>
              </a:gsLst>
              <a:path path="rect">
                <a:fillToRect r="100000" b="100000"/>
              </a:path>
            </a:gradFill>
            <a:ln w="1587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zh-CN" altLang="en-US" sz="1600" b="1">
                  <a:solidFill>
                    <a:srgbClr val="3366FF"/>
                  </a:solidFill>
                  <a:ea typeface="楷体_GB2312" pitchFamily="49" charset="-122"/>
                </a:rPr>
                <a:t>区域中心</a:t>
              </a:r>
            </a:p>
          </p:txBody>
        </p:sp>
      </p:grpSp>
      <p:sp>
        <p:nvSpPr>
          <p:cNvPr id="19458" name="标题 4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771525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ea typeface="宋体" charset="-122"/>
              </a:rPr>
              <a:t>CASHL</a:t>
            </a:r>
            <a:r>
              <a:rPr lang="zh-CN" altLang="en-US" sz="2800" dirty="0" smtClean="0">
                <a:ea typeface="宋体" charset="-122"/>
              </a:rPr>
              <a:t>华中区域概况</a:t>
            </a:r>
          </a:p>
        </p:txBody>
      </p:sp>
      <p:grpSp>
        <p:nvGrpSpPr>
          <p:cNvPr id="19459" name="Group 22"/>
          <p:cNvGrpSpPr>
            <a:grpSpLocks/>
          </p:cNvGrpSpPr>
          <p:nvPr/>
        </p:nvGrpSpPr>
        <p:grpSpPr bwMode="auto">
          <a:xfrm>
            <a:off x="642938" y="1857375"/>
            <a:ext cx="3714750" cy="3929063"/>
            <a:chOff x="720" y="2227"/>
            <a:chExt cx="1440" cy="1755"/>
          </a:xfrm>
        </p:grpSpPr>
        <p:sp>
          <p:nvSpPr>
            <p:cNvPr id="19460" name="AutoShape 5"/>
            <p:cNvSpPr>
              <a:spLocks noChangeArrowheads="1"/>
            </p:cNvSpPr>
            <p:nvPr/>
          </p:nvSpPr>
          <p:spPr bwMode="auto">
            <a:xfrm>
              <a:off x="720" y="2227"/>
              <a:ext cx="1440" cy="175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>
                <a:latin typeface="Verdana" pitchFamily="34" charset="0"/>
              </a:endParaRPr>
            </a:p>
          </p:txBody>
        </p:sp>
        <p:sp>
          <p:nvSpPr>
            <p:cNvPr id="19461" name="Text Box 6"/>
            <p:cNvSpPr txBox="1">
              <a:spLocks noChangeArrowheads="1"/>
            </p:cNvSpPr>
            <p:nvPr/>
          </p:nvSpPr>
          <p:spPr bwMode="auto">
            <a:xfrm>
              <a:off x="810" y="2332"/>
              <a:ext cx="1267" cy="1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zh-CN" altLang="en-US" sz="1600"/>
                <a:t> 华中区域中心设在武汉大学图书馆，处于区域信息枢纽环节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  <a:buFont typeface="Wingdings" pitchFamily="2" charset="2"/>
                <a:buChar char="Ø"/>
              </a:pPr>
              <a:r>
                <a:rPr lang="zh-CN" altLang="en-US" sz="1600"/>
                <a:t> 上联北大、复旦两个全国中心</a:t>
              </a:r>
            </a:p>
            <a:p>
              <a:pPr>
                <a:buFont typeface="Wingdings" pitchFamily="2" charset="2"/>
                <a:buChar char="Ø"/>
              </a:pPr>
              <a:r>
                <a:rPr lang="zh-CN" altLang="en-US" sz="1600"/>
                <a:t> 横向联系其它四个区域中心及十个学科中心和中国社会科学院</a:t>
              </a:r>
            </a:p>
            <a:p>
              <a:pPr>
                <a:spcBef>
                  <a:spcPts val="600"/>
                </a:spcBef>
                <a:buFont typeface="Wingdings" pitchFamily="2" charset="2"/>
                <a:buChar char="Ø"/>
              </a:pPr>
              <a:r>
                <a:rPr lang="zh-CN" altLang="en-US" sz="1600"/>
                <a:t> 辐射华中区域四省（湖北、河南、湖南、江西）各高校图书馆外文文科文献服务</a:t>
              </a:r>
              <a:endParaRPr lang="en-US" altLang="zh-CN" sz="1600"/>
            </a:p>
            <a:p>
              <a:pPr>
                <a:spcBef>
                  <a:spcPts val="600"/>
                </a:spcBef>
                <a:buFont typeface="Wingdings" pitchFamily="2" charset="2"/>
                <a:buChar char="Ø"/>
              </a:pPr>
              <a:r>
                <a:rPr lang="en-US" altLang="zh-CN" sz="1600"/>
                <a:t> </a:t>
              </a:r>
              <a:r>
                <a:rPr lang="zh-CN" altLang="en-US" sz="1600"/>
                <a:t>负责</a:t>
              </a:r>
              <a:r>
                <a:rPr lang="en-US" altLang="zh-CN" sz="1600"/>
                <a:t>CASHL</a:t>
              </a:r>
              <a:r>
                <a:rPr lang="zh-CN" altLang="en-US" sz="1600"/>
                <a:t>资源与服务在华中区域四省的宣传与推广</a:t>
              </a:r>
            </a:p>
            <a:p>
              <a:pPr>
                <a:spcBef>
                  <a:spcPts val="600"/>
                </a:spcBef>
                <a:buFont typeface="Wingdings" pitchFamily="2" charset="2"/>
                <a:buChar char="Ø"/>
              </a:pPr>
              <a:r>
                <a:rPr lang="zh-CN" altLang="en-US" sz="1600"/>
                <a:t> 为全国高校提供</a:t>
              </a:r>
              <a:r>
                <a:rPr lang="en-US" altLang="zh-CN" sz="1600"/>
                <a:t>CASHL</a:t>
              </a:r>
              <a:r>
                <a:rPr lang="zh-CN" altLang="en-US" sz="1600"/>
                <a:t>文献传递服务和馆际互借服务工作</a:t>
              </a:r>
              <a:r>
                <a:rPr lang="zh-CN" altLang="en-US" sz="1400"/>
                <a:t> </a:t>
              </a: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7" name="WordArt 27"/>
          <p:cNvSpPr>
            <a:spLocks noChangeArrowheads="1" noChangeShapeType="1" noTextEdit="1"/>
          </p:cNvSpPr>
          <p:nvPr/>
        </p:nvSpPr>
        <p:spPr bwMode="gray">
          <a:xfrm>
            <a:off x="1752600" y="2667000"/>
            <a:ext cx="57150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zh-CN" altLang="en-US" sz="3600" b="1" kern="10">
              <a:ln w="381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folHlink"/>
                  </a:gs>
                  <a:gs pos="100000">
                    <a:schemeClr val="tx1"/>
                  </a:gs>
                </a:gsLst>
                <a:lin ang="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800" smtClean="0">
                <a:ea typeface="宋体" charset="-122"/>
              </a:rPr>
              <a:t>CASHL</a:t>
            </a:r>
            <a:r>
              <a:rPr lang="zh-CN" altLang="en-US" sz="2800" smtClean="0">
                <a:ea typeface="宋体" charset="-122"/>
              </a:rPr>
              <a:t>华中区域服务情况</a:t>
            </a:r>
          </a:p>
        </p:txBody>
      </p:sp>
      <p:grpSp>
        <p:nvGrpSpPr>
          <p:cNvPr id="20482" name="Group 22"/>
          <p:cNvGrpSpPr>
            <a:grpSpLocks/>
          </p:cNvGrpSpPr>
          <p:nvPr/>
        </p:nvGrpSpPr>
        <p:grpSpPr bwMode="auto">
          <a:xfrm>
            <a:off x="857250" y="2928938"/>
            <a:ext cx="2519363" cy="3357562"/>
            <a:chOff x="720" y="2208"/>
            <a:chExt cx="1440" cy="1741"/>
          </a:xfrm>
        </p:grpSpPr>
        <p:sp>
          <p:nvSpPr>
            <p:cNvPr id="20499" name="AutoShape 5"/>
            <p:cNvSpPr>
              <a:spLocks noChangeArrowheads="1"/>
            </p:cNvSpPr>
            <p:nvPr/>
          </p:nvSpPr>
          <p:spPr bwMode="auto">
            <a:xfrm>
              <a:off x="720" y="2208"/>
              <a:ext cx="1440" cy="174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>
                <a:latin typeface="Verdana" pitchFamily="34" charset="0"/>
              </a:endParaRPr>
            </a:p>
          </p:txBody>
        </p:sp>
        <p:sp>
          <p:nvSpPr>
            <p:cNvPr id="20500" name="Text Box 6"/>
            <p:cNvSpPr txBox="1">
              <a:spLocks noChangeArrowheads="1"/>
            </p:cNvSpPr>
            <p:nvPr/>
          </p:nvSpPr>
          <p:spPr bwMode="auto">
            <a:xfrm>
              <a:off x="810" y="2250"/>
              <a:ext cx="1257" cy="1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600"/>
                <a:t>        自</a:t>
              </a:r>
              <a:r>
                <a:rPr lang="en-US" altLang="zh-CN" sz="1600"/>
                <a:t>2004</a:t>
              </a:r>
              <a:r>
                <a:rPr lang="zh-CN" altLang="en-US" sz="1600"/>
                <a:t>年开展</a:t>
              </a:r>
              <a:r>
                <a:rPr lang="en-US" altLang="zh-CN" sz="1600"/>
                <a:t>CASHL</a:t>
              </a:r>
              <a:r>
                <a:rPr lang="zh-CN" altLang="en-US" sz="1600"/>
                <a:t>文献传递服务以来，华中区域中心文献传递服务数量逐年递增，在</a:t>
              </a:r>
              <a:r>
                <a:rPr lang="en-US" altLang="zh-CN" sz="1600"/>
                <a:t>2009</a:t>
              </a:r>
              <a:r>
                <a:rPr lang="zh-CN" altLang="en-US" sz="1600"/>
                <a:t>年达到最高峰，由于其他服务体系的分流，在随后的三年里出现不同程度的下降。</a:t>
              </a:r>
              <a:endParaRPr lang="en-US" altLang="zh-CN" sz="1600"/>
            </a:p>
            <a:p>
              <a:pPr eaLnBrk="0" hangingPunct="0"/>
              <a:r>
                <a:rPr lang="en-US" altLang="zh-CN" sz="1600"/>
                <a:t>        </a:t>
              </a:r>
              <a:r>
                <a:rPr lang="zh-CN" altLang="en-US" sz="1600"/>
                <a:t>今年又呈现强势回升趋势，仅半年服务申请量已近去年全年申请量的</a:t>
              </a:r>
              <a:r>
                <a:rPr lang="en-US" altLang="zh-CN" sz="1600"/>
                <a:t>2</a:t>
              </a:r>
              <a:r>
                <a:rPr lang="zh-CN" altLang="en-US" sz="1600"/>
                <a:t>倍。</a:t>
              </a:r>
              <a:endParaRPr lang="en-US" altLang="zh-CN" sz="1600">
                <a:solidFill>
                  <a:srgbClr val="000000"/>
                </a:solidFill>
              </a:endParaRPr>
            </a:p>
          </p:txBody>
        </p:sp>
      </p:grpSp>
      <p:sp>
        <p:nvSpPr>
          <p:cNvPr id="43016" name="Freeform 8"/>
          <p:cNvSpPr>
            <a:spLocks/>
          </p:cNvSpPr>
          <p:nvPr/>
        </p:nvSpPr>
        <p:spPr bwMode="gray">
          <a:xfrm>
            <a:off x="3143250" y="2786063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  <p:sp>
        <p:nvSpPr>
          <p:cNvPr id="20484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0485" name="Group 24"/>
          <p:cNvGrpSpPr>
            <a:grpSpLocks/>
          </p:cNvGrpSpPr>
          <p:nvPr/>
        </p:nvGrpSpPr>
        <p:grpSpPr bwMode="auto">
          <a:xfrm>
            <a:off x="3144838" y="1214438"/>
            <a:ext cx="2998787" cy="1601787"/>
            <a:chOff x="1920" y="1122"/>
            <a:chExt cx="1889" cy="1009"/>
          </a:xfrm>
        </p:grpSpPr>
        <p:grpSp>
          <p:nvGrpSpPr>
            <p:cNvPr id="20490" name="Group 11"/>
            <p:cNvGrpSpPr>
              <a:grpSpLocks/>
            </p:cNvGrpSpPr>
            <p:nvPr/>
          </p:nvGrpSpPr>
          <p:grpSpPr bwMode="auto">
            <a:xfrm>
              <a:off x="1920" y="1122"/>
              <a:ext cx="1889" cy="1009"/>
              <a:chOff x="1997" y="1314"/>
              <a:chExt cx="1889" cy="1009"/>
            </a:xfrm>
          </p:grpSpPr>
          <p:grpSp>
            <p:nvGrpSpPr>
              <p:cNvPr id="20492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43021" name="Oval 13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ea typeface="+mn-ea"/>
                  </a:endParaRPr>
                </a:p>
              </p:txBody>
            </p:sp>
            <p:sp>
              <p:nvSpPr>
                <p:cNvPr id="43022" name="Oval 14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ea typeface="+mn-ea"/>
                  </a:endParaRPr>
                </a:p>
              </p:txBody>
            </p:sp>
          </p:grpSp>
          <p:sp>
            <p:nvSpPr>
              <p:cNvPr id="43023" name="Oval 15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43024" name="Oval 16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43025" name="Oval 17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43026" name="Oval 18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</p:grpSp>
        <p:sp>
          <p:nvSpPr>
            <p:cNvPr id="20491" name="Text Box 19"/>
            <p:cNvSpPr txBox="1">
              <a:spLocks noChangeArrowheads="1"/>
            </p:cNvSpPr>
            <p:nvPr/>
          </p:nvSpPr>
          <p:spPr bwMode="auto">
            <a:xfrm>
              <a:off x="2359" y="1274"/>
              <a:ext cx="100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b="1">
                  <a:solidFill>
                    <a:srgbClr val="000000"/>
                  </a:solidFill>
                </a:rPr>
                <a:t>华中区域中心</a:t>
              </a:r>
              <a:endParaRPr lang="en-US" altLang="zh-CN" b="1">
                <a:solidFill>
                  <a:srgbClr val="000000"/>
                </a:solidFill>
              </a:endParaRPr>
            </a:p>
            <a:p>
              <a:pPr algn="ctr" eaLnBrk="0" hangingPunct="0"/>
              <a:r>
                <a:rPr lang="zh-CN" altLang="en-US" b="1">
                  <a:solidFill>
                    <a:srgbClr val="000000"/>
                  </a:solidFill>
                </a:rPr>
                <a:t>服务情况</a:t>
              </a:r>
              <a:endParaRPr lang="en-US" altLang="zh-CN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0486" name="Group 23"/>
          <p:cNvGrpSpPr>
            <a:grpSpLocks/>
          </p:cNvGrpSpPr>
          <p:nvPr/>
        </p:nvGrpSpPr>
        <p:grpSpPr bwMode="auto">
          <a:xfrm>
            <a:off x="5838825" y="2928938"/>
            <a:ext cx="2519363" cy="3357562"/>
            <a:chOff x="3504" y="2208"/>
            <a:chExt cx="1440" cy="1741"/>
          </a:xfrm>
        </p:grpSpPr>
        <p:sp>
          <p:nvSpPr>
            <p:cNvPr id="20488" name="AutoShape 3"/>
            <p:cNvSpPr>
              <a:spLocks noChangeArrowheads="1"/>
            </p:cNvSpPr>
            <p:nvPr/>
          </p:nvSpPr>
          <p:spPr bwMode="auto">
            <a:xfrm>
              <a:off x="3504" y="2208"/>
              <a:ext cx="1440" cy="174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zh-CN">
                <a:latin typeface="Verdana" pitchFamily="34" charset="0"/>
              </a:endParaRPr>
            </a:p>
          </p:txBody>
        </p:sp>
        <p:sp>
          <p:nvSpPr>
            <p:cNvPr id="20489" name="Text Box 21"/>
            <p:cNvSpPr txBox="1">
              <a:spLocks noChangeArrowheads="1"/>
            </p:cNvSpPr>
            <p:nvPr/>
          </p:nvSpPr>
          <p:spPr bwMode="auto">
            <a:xfrm>
              <a:off x="3638" y="2282"/>
              <a:ext cx="1222" cy="1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600"/>
                <a:t>       截止</a:t>
              </a:r>
              <a:r>
                <a:rPr lang="en-US" altLang="zh-CN" sz="1600"/>
                <a:t>2012</a:t>
              </a:r>
              <a:r>
                <a:rPr lang="zh-CN" altLang="en-US" sz="1600"/>
                <a:t>年底，共收到全国各成员馆用户提出的文献申请</a:t>
              </a:r>
              <a:r>
                <a:rPr lang="en-US" altLang="zh-CN" sz="1600"/>
                <a:t>83,308</a:t>
              </a:r>
              <a:r>
                <a:rPr lang="zh-CN" altLang="en-US" sz="1600"/>
                <a:t>笔，完成提供全文文献</a:t>
              </a:r>
              <a:r>
                <a:rPr lang="en-US" altLang="zh-CN" sz="1600"/>
                <a:t>76,726</a:t>
              </a:r>
              <a:r>
                <a:rPr lang="zh-CN" altLang="en-US" sz="1600"/>
                <a:t>篇。</a:t>
              </a:r>
              <a:endParaRPr lang="en-US" altLang="zh-CN" sz="1600"/>
            </a:p>
            <a:p>
              <a:pPr eaLnBrk="0" hangingPunct="0"/>
              <a:r>
                <a:rPr lang="zh-CN" altLang="en-US" sz="1600"/>
                <a:t>       从</a:t>
              </a:r>
              <a:r>
                <a:rPr lang="en-US" altLang="zh-CN" sz="1600"/>
                <a:t>2006</a:t>
              </a:r>
              <a:r>
                <a:rPr lang="zh-CN" altLang="en-US" sz="1600"/>
                <a:t>年开始，满足率一直保持在</a:t>
              </a:r>
              <a:r>
                <a:rPr lang="en-US" altLang="zh-CN" sz="1600"/>
                <a:t>90%</a:t>
              </a:r>
              <a:r>
                <a:rPr lang="zh-CN" altLang="en-US" sz="1600"/>
                <a:t>以上。</a:t>
              </a:r>
              <a:endParaRPr lang="en-US" altLang="zh-CN" sz="1600"/>
            </a:p>
            <a:p>
              <a:pPr eaLnBrk="0" hangingPunct="0"/>
              <a:r>
                <a:rPr lang="zh-CN" altLang="en-US" sz="1600"/>
                <a:t>        服务响应时间呈逐年缩短趋势，</a:t>
              </a:r>
              <a:r>
                <a:rPr lang="en-US" altLang="zh-CN" sz="1600"/>
                <a:t>2012</a:t>
              </a:r>
              <a:r>
                <a:rPr lang="zh-CN" altLang="en-US" sz="1600"/>
                <a:t>年平均响应时间已达到</a:t>
              </a:r>
              <a:r>
                <a:rPr lang="en-US" altLang="zh-CN" sz="1600"/>
                <a:t>2.2</a:t>
              </a:r>
              <a:r>
                <a:rPr lang="zh-CN" altLang="en-US" sz="1600"/>
                <a:t>天。</a:t>
              </a:r>
              <a:endParaRPr lang="en-US" altLang="zh-CN" sz="1600">
                <a:solidFill>
                  <a:srgbClr val="000000"/>
                </a:solidFill>
              </a:endParaRPr>
            </a:p>
          </p:txBody>
        </p:sp>
      </p:grpSp>
      <p:sp>
        <p:nvSpPr>
          <p:cNvPr id="43018" name="Freeform 10"/>
          <p:cNvSpPr>
            <a:spLocks/>
          </p:cNvSpPr>
          <p:nvPr/>
        </p:nvSpPr>
        <p:spPr bwMode="gray">
          <a:xfrm flipH="1">
            <a:off x="5168900" y="2786063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>
              <a:defRPr/>
            </a:pPr>
            <a:endParaRPr lang="zh-CN" altLang="en-US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2000" smtClean="0">
                <a:ea typeface="宋体" charset="-122"/>
              </a:rPr>
              <a:t>华中区域中心</a:t>
            </a:r>
            <a:r>
              <a:rPr lang="en-US" altLang="zh-CN" sz="2000" smtClean="0">
                <a:ea typeface="宋体" charset="-122"/>
              </a:rPr>
              <a:t>CASHL</a:t>
            </a:r>
            <a:r>
              <a:rPr lang="zh-CN" altLang="en-US" sz="2000" smtClean="0">
                <a:ea typeface="宋体" charset="-122"/>
              </a:rPr>
              <a:t>文献传递服务量</a:t>
            </a:r>
          </a:p>
        </p:txBody>
      </p:sp>
      <p:graphicFrame>
        <p:nvGraphicFramePr>
          <p:cNvPr id="21506" name="图表 4"/>
          <p:cNvGraphicFramePr>
            <a:graphicFrameLocks/>
          </p:cNvGraphicFramePr>
          <p:nvPr/>
        </p:nvGraphicFramePr>
        <p:xfrm>
          <a:off x="663575" y="1520825"/>
          <a:ext cx="7888288" cy="4848225"/>
        </p:xfrm>
        <a:graphic>
          <a:graphicData uri="http://schemas.openxmlformats.org/presentationml/2006/ole">
            <p:oleObj spid="_x0000_s21506" r:id="rId4" imgW="7888908" imgH="4852837" progId="Excel.Sheet.8">
              <p:embed/>
            </p:oleObj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2000" dirty="0" smtClean="0">
                <a:ea typeface="宋体" charset="-122"/>
              </a:rPr>
              <a:t>近三年服务量分布情况</a:t>
            </a:r>
            <a:endParaRPr lang="en-US" altLang="zh-CN" sz="2000" dirty="0" smtClean="0">
              <a:ea typeface="宋体" charset="-122"/>
            </a:endParaRPr>
          </a:p>
        </p:txBody>
      </p:sp>
      <p:grpSp>
        <p:nvGrpSpPr>
          <p:cNvPr id="23554" name="组合 81"/>
          <p:cNvGrpSpPr>
            <a:grpSpLocks/>
          </p:cNvGrpSpPr>
          <p:nvPr/>
        </p:nvGrpSpPr>
        <p:grpSpPr bwMode="auto">
          <a:xfrm>
            <a:off x="0" y="2286000"/>
            <a:ext cx="9144000" cy="3600450"/>
            <a:chOff x="0" y="2541587"/>
            <a:chExt cx="9144000" cy="3600000"/>
          </a:xfrm>
        </p:grpSpPr>
        <p:grpSp>
          <p:nvGrpSpPr>
            <p:cNvPr id="23563" name="Group 92"/>
            <p:cNvGrpSpPr>
              <a:grpSpLocks/>
            </p:cNvGrpSpPr>
            <p:nvPr/>
          </p:nvGrpSpPr>
          <p:grpSpPr bwMode="auto">
            <a:xfrm>
              <a:off x="0" y="3238500"/>
              <a:ext cx="9144000" cy="122238"/>
              <a:chOff x="0" y="1896"/>
              <a:chExt cx="5760" cy="120"/>
            </a:xfrm>
          </p:grpSpPr>
          <p:sp>
            <p:nvSpPr>
              <p:cNvPr id="23632" name="Rectangle 3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633" name="Rectangle 4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3564" name="组合 100"/>
            <p:cNvGrpSpPr>
              <a:grpSpLocks/>
            </p:cNvGrpSpPr>
            <p:nvPr/>
          </p:nvGrpSpPr>
          <p:grpSpPr bwMode="auto">
            <a:xfrm>
              <a:off x="928662" y="2541587"/>
              <a:ext cx="2009146" cy="3600000"/>
              <a:chOff x="6089648" y="2541587"/>
              <a:chExt cx="2009146" cy="3600000"/>
            </a:xfrm>
          </p:grpSpPr>
          <p:grpSp>
            <p:nvGrpSpPr>
              <p:cNvPr id="23611" name="Group 98"/>
              <p:cNvGrpSpPr>
                <a:grpSpLocks noChangeAspect="1"/>
              </p:cNvGrpSpPr>
              <p:nvPr/>
            </p:nvGrpSpPr>
            <p:grpSpPr bwMode="auto">
              <a:xfrm>
                <a:off x="6089648" y="2541587"/>
                <a:ext cx="2009146" cy="3600000"/>
                <a:chOff x="3836" y="1601"/>
                <a:chExt cx="1196" cy="2143"/>
              </a:xfrm>
            </p:grpSpPr>
            <p:grpSp>
              <p:nvGrpSpPr>
                <p:cNvPr id="23613" name="Group 23"/>
                <p:cNvGrpSpPr>
                  <a:grpSpLocks/>
                </p:cNvGrpSpPr>
                <p:nvPr/>
              </p:nvGrpSpPr>
              <p:grpSpPr bwMode="auto">
                <a:xfrm rot="3877067">
                  <a:off x="4046" y="2757"/>
                  <a:ext cx="1432" cy="541"/>
                  <a:chOff x="2290" y="2725"/>
                  <a:chExt cx="1833" cy="712"/>
                </a:xfrm>
              </p:grpSpPr>
              <p:grpSp>
                <p:nvGrpSpPr>
                  <p:cNvPr id="23626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291" y="3029"/>
                    <a:ext cx="1832" cy="408"/>
                    <a:chOff x="2291" y="3029"/>
                    <a:chExt cx="1832" cy="408"/>
                  </a:xfrm>
                </p:grpSpPr>
                <p:sp>
                  <p:nvSpPr>
                    <p:cNvPr id="23630" name="Freeform 25"/>
                    <p:cNvSpPr>
                      <a:spLocks/>
                    </p:cNvSpPr>
                    <p:nvPr/>
                  </p:nvSpPr>
                  <p:spPr bwMode="gray">
                    <a:xfrm>
                      <a:off x="2291" y="3029"/>
                      <a:ext cx="1832" cy="408"/>
                    </a:xfrm>
                    <a:custGeom>
                      <a:avLst/>
                      <a:gdLst>
                        <a:gd name="T0" fmla="*/ 1832 w 1832"/>
                        <a:gd name="T1" fmla="*/ 32 h 408"/>
                        <a:gd name="T2" fmla="*/ 1830 w 1832"/>
                        <a:gd name="T3" fmla="*/ 66 h 408"/>
                        <a:gd name="T4" fmla="*/ 1814 w 1832"/>
                        <a:gd name="T5" fmla="*/ 128 h 408"/>
                        <a:gd name="T6" fmla="*/ 1788 w 1832"/>
                        <a:gd name="T7" fmla="*/ 188 h 408"/>
                        <a:gd name="T8" fmla="*/ 1754 w 1832"/>
                        <a:gd name="T9" fmla="*/ 240 h 408"/>
                        <a:gd name="T10" fmla="*/ 1712 w 1832"/>
                        <a:gd name="T11" fmla="*/ 288 h 408"/>
                        <a:gd name="T12" fmla="*/ 1664 w 1832"/>
                        <a:gd name="T13" fmla="*/ 330 h 408"/>
                        <a:gd name="T14" fmla="*/ 1610 w 1832"/>
                        <a:gd name="T15" fmla="*/ 362 h 408"/>
                        <a:gd name="T16" fmla="*/ 1550 w 1832"/>
                        <a:gd name="T17" fmla="*/ 388 h 408"/>
                        <a:gd name="T18" fmla="*/ 1486 w 1832"/>
                        <a:gd name="T19" fmla="*/ 402 h 408"/>
                        <a:gd name="T20" fmla="*/ 1418 w 1832"/>
                        <a:gd name="T21" fmla="*/ 408 h 408"/>
                        <a:gd name="T22" fmla="*/ 0 w 1832"/>
                        <a:gd name="T23" fmla="*/ 408 h 408"/>
                        <a:gd name="T24" fmla="*/ 0 w 1832"/>
                        <a:gd name="T25" fmla="*/ 0 h 408"/>
                        <a:gd name="T26" fmla="*/ 1832 w 1832"/>
                        <a:gd name="T27" fmla="*/ 0 h 408"/>
                        <a:gd name="T28" fmla="*/ 1832 w 1832"/>
                        <a:gd name="T29" fmla="*/ 32 h 408"/>
                        <a:gd name="T30" fmla="*/ 1832 w 1832"/>
                        <a:gd name="T31" fmla="*/ 32 h 40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832"/>
                        <a:gd name="T49" fmla="*/ 0 h 408"/>
                        <a:gd name="T50" fmla="*/ 1832 w 1832"/>
                        <a:gd name="T51" fmla="*/ 408 h 40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832" h="408">
                          <a:moveTo>
                            <a:pt x="1832" y="32"/>
                          </a:moveTo>
                          <a:lnTo>
                            <a:pt x="1830" y="66"/>
                          </a:lnTo>
                          <a:lnTo>
                            <a:pt x="1814" y="128"/>
                          </a:lnTo>
                          <a:lnTo>
                            <a:pt x="1788" y="188"/>
                          </a:lnTo>
                          <a:lnTo>
                            <a:pt x="1754" y="240"/>
                          </a:lnTo>
                          <a:lnTo>
                            <a:pt x="1712" y="288"/>
                          </a:lnTo>
                          <a:lnTo>
                            <a:pt x="1664" y="330"/>
                          </a:lnTo>
                          <a:lnTo>
                            <a:pt x="1610" y="362"/>
                          </a:lnTo>
                          <a:lnTo>
                            <a:pt x="1550" y="388"/>
                          </a:lnTo>
                          <a:lnTo>
                            <a:pt x="1486" y="402"/>
                          </a:lnTo>
                          <a:lnTo>
                            <a:pt x="1418" y="408"/>
                          </a:lnTo>
                          <a:lnTo>
                            <a:pt x="0" y="408"/>
                          </a:lnTo>
                          <a:lnTo>
                            <a:pt x="0" y="0"/>
                          </a:lnTo>
                          <a:lnTo>
                            <a:pt x="1832" y="0"/>
                          </a:lnTo>
                          <a:lnTo>
                            <a:pt x="1832" y="32"/>
                          </a:lnTo>
                          <a:close/>
                        </a:path>
                      </a:pathLst>
                    </a:custGeom>
                    <a:solidFill>
                      <a:srgbClr val="0066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631" name="Freeform 26"/>
                    <p:cNvSpPr>
                      <a:spLocks/>
                    </p:cNvSpPr>
                    <p:nvPr/>
                  </p:nvSpPr>
                  <p:spPr bwMode="gray">
                    <a:xfrm>
                      <a:off x="3810" y="3058"/>
                      <a:ext cx="288" cy="334"/>
                    </a:xfrm>
                    <a:custGeom>
                      <a:avLst/>
                      <a:gdLst>
                        <a:gd name="T0" fmla="*/ 288 w 288"/>
                        <a:gd name="T1" fmla="*/ 0 h 334"/>
                        <a:gd name="T2" fmla="*/ 284 w 288"/>
                        <a:gd name="T3" fmla="*/ 52 h 334"/>
                        <a:gd name="T4" fmla="*/ 272 w 288"/>
                        <a:gd name="T5" fmla="*/ 98 h 334"/>
                        <a:gd name="T6" fmla="*/ 254 w 288"/>
                        <a:gd name="T7" fmla="*/ 140 h 334"/>
                        <a:gd name="T8" fmla="*/ 230 w 288"/>
                        <a:gd name="T9" fmla="*/ 176 h 334"/>
                        <a:gd name="T10" fmla="*/ 204 w 288"/>
                        <a:gd name="T11" fmla="*/ 208 h 334"/>
                        <a:gd name="T12" fmla="*/ 174 w 288"/>
                        <a:gd name="T13" fmla="*/ 238 h 334"/>
                        <a:gd name="T14" fmla="*/ 144 w 288"/>
                        <a:gd name="T15" fmla="*/ 262 h 334"/>
                        <a:gd name="T16" fmla="*/ 112 w 288"/>
                        <a:gd name="T17" fmla="*/ 282 h 334"/>
                        <a:gd name="T18" fmla="*/ 84 w 288"/>
                        <a:gd name="T19" fmla="*/ 298 h 334"/>
                        <a:gd name="T20" fmla="*/ 56 w 288"/>
                        <a:gd name="T21" fmla="*/ 312 h 334"/>
                        <a:gd name="T22" fmla="*/ 34 w 288"/>
                        <a:gd name="T23" fmla="*/ 322 h 334"/>
                        <a:gd name="T24" fmla="*/ 16 w 288"/>
                        <a:gd name="T25" fmla="*/ 328 h 334"/>
                        <a:gd name="T26" fmla="*/ 4 w 288"/>
                        <a:gd name="T27" fmla="*/ 332 h 334"/>
                        <a:gd name="T28" fmla="*/ 0 w 288"/>
                        <a:gd name="T29" fmla="*/ 334 h 334"/>
                        <a:gd name="T30" fmla="*/ 4 w 288"/>
                        <a:gd name="T31" fmla="*/ 332 h 334"/>
                        <a:gd name="T32" fmla="*/ 16 w 288"/>
                        <a:gd name="T33" fmla="*/ 326 h 334"/>
                        <a:gd name="T34" fmla="*/ 34 w 288"/>
                        <a:gd name="T35" fmla="*/ 318 h 334"/>
                        <a:gd name="T36" fmla="*/ 56 w 288"/>
                        <a:gd name="T37" fmla="*/ 304 h 334"/>
                        <a:gd name="T38" fmla="*/ 84 w 288"/>
                        <a:gd name="T39" fmla="*/ 288 h 334"/>
                        <a:gd name="T40" fmla="*/ 112 w 288"/>
                        <a:gd name="T41" fmla="*/ 266 h 334"/>
                        <a:gd name="T42" fmla="*/ 142 w 288"/>
                        <a:gd name="T43" fmla="*/ 242 h 334"/>
                        <a:gd name="T44" fmla="*/ 170 w 288"/>
                        <a:gd name="T45" fmla="*/ 212 h 334"/>
                        <a:gd name="T46" fmla="*/ 196 w 288"/>
                        <a:gd name="T47" fmla="*/ 180 h 334"/>
                        <a:gd name="T48" fmla="*/ 220 w 288"/>
                        <a:gd name="T49" fmla="*/ 142 h 334"/>
                        <a:gd name="T50" fmla="*/ 238 w 288"/>
                        <a:gd name="T51" fmla="*/ 100 h 334"/>
                        <a:gd name="T52" fmla="*/ 250 w 288"/>
                        <a:gd name="T53" fmla="*/ 54 h 334"/>
                        <a:gd name="T54" fmla="*/ 254 w 288"/>
                        <a:gd name="T55" fmla="*/ 2 h 334"/>
                        <a:gd name="T56" fmla="*/ 288 w 288"/>
                        <a:gd name="T57" fmla="*/ 0 h 334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88"/>
                        <a:gd name="T88" fmla="*/ 0 h 334"/>
                        <a:gd name="T89" fmla="*/ 288 w 288"/>
                        <a:gd name="T90" fmla="*/ 334 h 334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88" h="334">
                          <a:moveTo>
                            <a:pt x="288" y="0"/>
                          </a:moveTo>
                          <a:lnTo>
                            <a:pt x="284" y="52"/>
                          </a:lnTo>
                          <a:lnTo>
                            <a:pt x="272" y="98"/>
                          </a:lnTo>
                          <a:lnTo>
                            <a:pt x="254" y="140"/>
                          </a:lnTo>
                          <a:lnTo>
                            <a:pt x="230" y="176"/>
                          </a:lnTo>
                          <a:lnTo>
                            <a:pt x="204" y="208"/>
                          </a:lnTo>
                          <a:lnTo>
                            <a:pt x="174" y="238"/>
                          </a:lnTo>
                          <a:lnTo>
                            <a:pt x="144" y="262"/>
                          </a:lnTo>
                          <a:lnTo>
                            <a:pt x="112" y="282"/>
                          </a:lnTo>
                          <a:lnTo>
                            <a:pt x="84" y="298"/>
                          </a:lnTo>
                          <a:lnTo>
                            <a:pt x="56" y="312"/>
                          </a:lnTo>
                          <a:lnTo>
                            <a:pt x="34" y="322"/>
                          </a:lnTo>
                          <a:lnTo>
                            <a:pt x="16" y="328"/>
                          </a:lnTo>
                          <a:lnTo>
                            <a:pt x="4" y="332"/>
                          </a:lnTo>
                          <a:lnTo>
                            <a:pt x="0" y="334"/>
                          </a:lnTo>
                          <a:lnTo>
                            <a:pt x="4" y="332"/>
                          </a:lnTo>
                          <a:lnTo>
                            <a:pt x="16" y="326"/>
                          </a:lnTo>
                          <a:lnTo>
                            <a:pt x="34" y="318"/>
                          </a:lnTo>
                          <a:lnTo>
                            <a:pt x="56" y="304"/>
                          </a:lnTo>
                          <a:lnTo>
                            <a:pt x="84" y="288"/>
                          </a:lnTo>
                          <a:lnTo>
                            <a:pt x="112" y="266"/>
                          </a:lnTo>
                          <a:lnTo>
                            <a:pt x="142" y="242"/>
                          </a:lnTo>
                          <a:lnTo>
                            <a:pt x="170" y="212"/>
                          </a:lnTo>
                          <a:lnTo>
                            <a:pt x="196" y="180"/>
                          </a:lnTo>
                          <a:lnTo>
                            <a:pt x="220" y="142"/>
                          </a:lnTo>
                          <a:lnTo>
                            <a:pt x="238" y="100"/>
                          </a:lnTo>
                          <a:lnTo>
                            <a:pt x="250" y="54"/>
                          </a:lnTo>
                          <a:lnTo>
                            <a:pt x="254" y="2"/>
                          </a:lnTo>
                          <a:lnTo>
                            <a:pt x="288" y="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9019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3627" name="Group 27"/>
                  <p:cNvGrpSpPr>
                    <a:grpSpLocks/>
                  </p:cNvGrpSpPr>
                  <p:nvPr/>
                </p:nvGrpSpPr>
                <p:grpSpPr bwMode="auto">
                  <a:xfrm flipV="1">
                    <a:off x="2290" y="2725"/>
                    <a:ext cx="1406" cy="313"/>
                    <a:chOff x="2290" y="3030"/>
                    <a:chExt cx="1832" cy="408"/>
                  </a:xfrm>
                </p:grpSpPr>
                <p:sp>
                  <p:nvSpPr>
                    <p:cNvPr id="23628" name="Freeform 28"/>
                    <p:cNvSpPr>
                      <a:spLocks/>
                    </p:cNvSpPr>
                    <p:nvPr/>
                  </p:nvSpPr>
                  <p:spPr bwMode="gray">
                    <a:xfrm>
                      <a:off x="2290" y="3030"/>
                      <a:ext cx="1832" cy="408"/>
                    </a:xfrm>
                    <a:custGeom>
                      <a:avLst/>
                      <a:gdLst>
                        <a:gd name="T0" fmla="*/ 1832 w 1832"/>
                        <a:gd name="T1" fmla="*/ 32 h 408"/>
                        <a:gd name="T2" fmla="*/ 1830 w 1832"/>
                        <a:gd name="T3" fmla="*/ 66 h 408"/>
                        <a:gd name="T4" fmla="*/ 1814 w 1832"/>
                        <a:gd name="T5" fmla="*/ 128 h 408"/>
                        <a:gd name="T6" fmla="*/ 1788 w 1832"/>
                        <a:gd name="T7" fmla="*/ 188 h 408"/>
                        <a:gd name="T8" fmla="*/ 1754 w 1832"/>
                        <a:gd name="T9" fmla="*/ 240 h 408"/>
                        <a:gd name="T10" fmla="*/ 1712 w 1832"/>
                        <a:gd name="T11" fmla="*/ 288 h 408"/>
                        <a:gd name="T12" fmla="*/ 1664 w 1832"/>
                        <a:gd name="T13" fmla="*/ 330 h 408"/>
                        <a:gd name="T14" fmla="*/ 1610 w 1832"/>
                        <a:gd name="T15" fmla="*/ 362 h 408"/>
                        <a:gd name="T16" fmla="*/ 1550 w 1832"/>
                        <a:gd name="T17" fmla="*/ 388 h 408"/>
                        <a:gd name="T18" fmla="*/ 1486 w 1832"/>
                        <a:gd name="T19" fmla="*/ 402 h 408"/>
                        <a:gd name="T20" fmla="*/ 1418 w 1832"/>
                        <a:gd name="T21" fmla="*/ 408 h 408"/>
                        <a:gd name="T22" fmla="*/ 0 w 1832"/>
                        <a:gd name="T23" fmla="*/ 408 h 408"/>
                        <a:gd name="T24" fmla="*/ 0 w 1832"/>
                        <a:gd name="T25" fmla="*/ 0 h 408"/>
                        <a:gd name="T26" fmla="*/ 1832 w 1832"/>
                        <a:gd name="T27" fmla="*/ 0 h 408"/>
                        <a:gd name="T28" fmla="*/ 1832 w 1832"/>
                        <a:gd name="T29" fmla="*/ 32 h 408"/>
                        <a:gd name="T30" fmla="*/ 1832 w 1832"/>
                        <a:gd name="T31" fmla="*/ 32 h 40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832"/>
                        <a:gd name="T49" fmla="*/ 0 h 408"/>
                        <a:gd name="T50" fmla="*/ 1832 w 1832"/>
                        <a:gd name="T51" fmla="*/ 408 h 40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832" h="408">
                          <a:moveTo>
                            <a:pt x="1832" y="32"/>
                          </a:moveTo>
                          <a:lnTo>
                            <a:pt x="1830" y="66"/>
                          </a:lnTo>
                          <a:lnTo>
                            <a:pt x="1814" y="128"/>
                          </a:lnTo>
                          <a:lnTo>
                            <a:pt x="1788" y="188"/>
                          </a:lnTo>
                          <a:lnTo>
                            <a:pt x="1754" y="240"/>
                          </a:lnTo>
                          <a:lnTo>
                            <a:pt x="1712" y="288"/>
                          </a:lnTo>
                          <a:lnTo>
                            <a:pt x="1664" y="330"/>
                          </a:lnTo>
                          <a:lnTo>
                            <a:pt x="1610" y="362"/>
                          </a:lnTo>
                          <a:lnTo>
                            <a:pt x="1550" y="388"/>
                          </a:lnTo>
                          <a:lnTo>
                            <a:pt x="1486" y="402"/>
                          </a:lnTo>
                          <a:lnTo>
                            <a:pt x="1418" y="408"/>
                          </a:lnTo>
                          <a:lnTo>
                            <a:pt x="0" y="408"/>
                          </a:lnTo>
                          <a:lnTo>
                            <a:pt x="0" y="0"/>
                          </a:lnTo>
                          <a:lnTo>
                            <a:pt x="1832" y="0"/>
                          </a:lnTo>
                          <a:lnTo>
                            <a:pt x="1832" y="32"/>
                          </a:lnTo>
                          <a:close/>
                        </a:path>
                      </a:pathLst>
                    </a:custGeom>
                    <a:solidFill>
                      <a:srgbClr val="6699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629" name="Freeform 29"/>
                    <p:cNvSpPr>
                      <a:spLocks/>
                    </p:cNvSpPr>
                    <p:nvPr/>
                  </p:nvSpPr>
                  <p:spPr bwMode="gray">
                    <a:xfrm>
                      <a:off x="3810" y="3058"/>
                      <a:ext cx="288" cy="334"/>
                    </a:xfrm>
                    <a:custGeom>
                      <a:avLst/>
                      <a:gdLst>
                        <a:gd name="T0" fmla="*/ 288 w 288"/>
                        <a:gd name="T1" fmla="*/ 0 h 334"/>
                        <a:gd name="T2" fmla="*/ 284 w 288"/>
                        <a:gd name="T3" fmla="*/ 52 h 334"/>
                        <a:gd name="T4" fmla="*/ 272 w 288"/>
                        <a:gd name="T5" fmla="*/ 98 h 334"/>
                        <a:gd name="T6" fmla="*/ 254 w 288"/>
                        <a:gd name="T7" fmla="*/ 140 h 334"/>
                        <a:gd name="T8" fmla="*/ 230 w 288"/>
                        <a:gd name="T9" fmla="*/ 176 h 334"/>
                        <a:gd name="T10" fmla="*/ 204 w 288"/>
                        <a:gd name="T11" fmla="*/ 208 h 334"/>
                        <a:gd name="T12" fmla="*/ 174 w 288"/>
                        <a:gd name="T13" fmla="*/ 238 h 334"/>
                        <a:gd name="T14" fmla="*/ 144 w 288"/>
                        <a:gd name="T15" fmla="*/ 262 h 334"/>
                        <a:gd name="T16" fmla="*/ 112 w 288"/>
                        <a:gd name="T17" fmla="*/ 282 h 334"/>
                        <a:gd name="T18" fmla="*/ 84 w 288"/>
                        <a:gd name="T19" fmla="*/ 298 h 334"/>
                        <a:gd name="T20" fmla="*/ 56 w 288"/>
                        <a:gd name="T21" fmla="*/ 312 h 334"/>
                        <a:gd name="T22" fmla="*/ 34 w 288"/>
                        <a:gd name="T23" fmla="*/ 322 h 334"/>
                        <a:gd name="T24" fmla="*/ 16 w 288"/>
                        <a:gd name="T25" fmla="*/ 328 h 334"/>
                        <a:gd name="T26" fmla="*/ 4 w 288"/>
                        <a:gd name="T27" fmla="*/ 332 h 334"/>
                        <a:gd name="T28" fmla="*/ 0 w 288"/>
                        <a:gd name="T29" fmla="*/ 334 h 334"/>
                        <a:gd name="T30" fmla="*/ 4 w 288"/>
                        <a:gd name="T31" fmla="*/ 332 h 334"/>
                        <a:gd name="T32" fmla="*/ 16 w 288"/>
                        <a:gd name="T33" fmla="*/ 326 h 334"/>
                        <a:gd name="T34" fmla="*/ 34 w 288"/>
                        <a:gd name="T35" fmla="*/ 318 h 334"/>
                        <a:gd name="T36" fmla="*/ 56 w 288"/>
                        <a:gd name="T37" fmla="*/ 304 h 334"/>
                        <a:gd name="T38" fmla="*/ 84 w 288"/>
                        <a:gd name="T39" fmla="*/ 288 h 334"/>
                        <a:gd name="T40" fmla="*/ 112 w 288"/>
                        <a:gd name="T41" fmla="*/ 266 h 334"/>
                        <a:gd name="T42" fmla="*/ 142 w 288"/>
                        <a:gd name="T43" fmla="*/ 242 h 334"/>
                        <a:gd name="T44" fmla="*/ 170 w 288"/>
                        <a:gd name="T45" fmla="*/ 212 h 334"/>
                        <a:gd name="T46" fmla="*/ 196 w 288"/>
                        <a:gd name="T47" fmla="*/ 180 h 334"/>
                        <a:gd name="T48" fmla="*/ 220 w 288"/>
                        <a:gd name="T49" fmla="*/ 142 h 334"/>
                        <a:gd name="T50" fmla="*/ 238 w 288"/>
                        <a:gd name="T51" fmla="*/ 100 h 334"/>
                        <a:gd name="T52" fmla="*/ 250 w 288"/>
                        <a:gd name="T53" fmla="*/ 54 h 334"/>
                        <a:gd name="T54" fmla="*/ 254 w 288"/>
                        <a:gd name="T55" fmla="*/ 2 h 334"/>
                        <a:gd name="T56" fmla="*/ 288 w 288"/>
                        <a:gd name="T57" fmla="*/ 0 h 334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88"/>
                        <a:gd name="T88" fmla="*/ 0 h 334"/>
                        <a:gd name="T89" fmla="*/ 288 w 288"/>
                        <a:gd name="T90" fmla="*/ 334 h 334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88" h="334">
                          <a:moveTo>
                            <a:pt x="288" y="0"/>
                          </a:moveTo>
                          <a:lnTo>
                            <a:pt x="284" y="52"/>
                          </a:lnTo>
                          <a:lnTo>
                            <a:pt x="272" y="98"/>
                          </a:lnTo>
                          <a:lnTo>
                            <a:pt x="254" y="140"/>
                          </a:lnTo>
                          <a:lnTo>
                            <a:pt x="230" y="176"/>
                          </a:lnTo>
                          <a:lnTo>
                            <a:pt x="204" y="208"/>
                          </a:lnTo>
                          <a:lnTo>
                            <a:pt x="174" y="238"/>
                          </a:lnTo>
                          <a:lnTo>
                            <a:pt x="144" y="262"/>
                          </a:lnTo>
                          <a:lnTo>
                            <a:pt x="112" y="282"/>
                          </a:lnTo>
                          <a:lnTo>
                            <a:pt x="84" y="298"/>
                          </a:lnTo>
                          <a:lnTo>
                            <a:pt x="56" y="312"/>
                          </a:lnTo>
                          <a:lnTo>
                            <a:pt x="34" y="322"/>
                          </a:lnTo>
                          <a:lnTo>
                            <a:pt x="16" y="328"/>
                          </a:lnTo>
                          <a:lnTo>
                            <a:pt x="4" y="332"/>
                          </a:lnTo>
                          <a:lnTo>
                            <a:pt x="0" y="334"/>
                          </a:lnTo>
                          <a:lnTo>
                            <a:pt x="4" y="332"/>
                          </a:lnTo>
                          <a:lnTo>
                            <a:pt x="16" y="326"/>
                          </a:lnTo>
                          <a:lnTo>
                            <a:pt x="34" y="318"/>
                          </a:lnTo>
                          <a:lnTo>
                            <a:pt x="56" y="304"/>
                          </a:lnTo>
                          <a:lnTo>
                            <a:pt x="84" y="288"/>
                          </a:lnTo>
                          <a:lnTo>
                            <a:pt x="112" y="266"/>
                          </a:lnTo>
                          <a:lnTo>
                            <a:pt x="142" y="242"/>
                          </a:lnTo>
                          <a:lnTo>
                            <a:pt x="170" y="212"/>
                          </a:lnTo>
                          <a:lnTo>
                            <a:pt x="196" y="180"/>
                          </a:lnTo>
                          <a:lnTo>
                            <a:pt x="220" y="142"/>
                          </a:lnTo>
                          <a:lnTo>
                            <a:pt x="238" y="100"/>
                          </a:lnTo>
                          <a:lnTo>
                            <a:pt x="250" y="54"/>
                          </a:lnTo>
                          <a:lnTo>
                            <a:pt x="254" y="2"/>
                          </a:lnTo>
                          <a:lnTo>
                            <a:pt x="288" y="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9019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23614" name="Oval 30"/>
                <p:cNvSpPr>
                  <a:spLocks noChangeArrowheads="1"/>
                </p:cNvSpPr>
                <p:nvPr/>
              </p:nvSpPr>
              <p:spPr bwMode="gray">
                <a:xfrm>
                  <a:off x="3836" y="1601"/>
                  <a:ext cx="960" cy="9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50000">
                      <a:srgbClr val="3399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15" name="Oval 31"/>
                <p:cNvSpPr>
                  <a:spLocks noChangeArrowheads="1"/>
                </p:cNvSpPr>
                <p:nvPr/>
              </p:nvSpPr>
              <p:spPr bwMode="gray">
                <a:xfrm>
                  <a:off x="3836" y="1601"/>
                  <a:ext cx="960" cy="9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99FF">
                        <a:alpha val="32001"/>
                      </a:srgbClr>
                    </a:gs>
                    <a:gs pos="100000">
                      <a:srgbClr val="000000">
                        <a:alpha val="89998"/>
                      </a:srgb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16" name="Oval 32"/>
                <p:cNvSpPr>
                  <a:spLocks noChangeArrowheads="1"/>
                </p:cNvSpPr>
                <p:nvPr/>
              </p:nvSpPr>
              <p:spPr bwMode="gray">
                <a:xfrm>
                  <a:off x="3900" y="1666"/>
                  <a:ext cx="834" cy="8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C538A"/>
                    </a:gs>
                    <a:gs pos="50000">
                      <a:srgbClr val="3399FF"/>
                    </a:gs>
                    <a:gs pos="100000">
                      <a:srgbClr val="1C538A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17" name="Oval 33"/>
                <p:cNvSpPr>
                  <a:spLocks noChangeArrowheads="1"/>
                </p:cNvSpPr>
                <p:nvPr/>
              </p:nvSpPr>
              <p:spPr bwMode="gray">
                <a:xfrm>
                  <a:off x="3901" y="1668"/>
                  <a:ext cx="834" cy="8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061A2"/>
                    </a:gs>
                    <a:gs pos="100000">
                      <a:srgbClr val="3399FF">
                        <a:alpha val="0"/>
                      </a:srgb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18" name="Oval 34"/>
                <p:cNvSpPr>
                  <a:spLocks noChangeArrowheads="1"/>
                </p:cNvSpPr>
                <p:nvPr/>
              </p:nvSpPr>
              <p:spPr bwMode="gray">
                <a:xfrm>
                  <a:off x="3941" y="1709"/>
                  <a:ext cx="751" cy="77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23619" name="Group 35"/>
                <p:cNvGrpSpPr>
                  <a:grpSpLocks/>
                </p:cNvGrpSpPr>
                <p:nvPr/>
              </p:nvGrpSpPr>
              <p:grpSpPr bwMode="auto">
                <a:xfrm>
                  <a:off x="3953" y="1721"/>
                  <a:ext cx="728" cy="749"/>
                  <a:chOff x="4166" y="1706"/>
                  <a:chExt cx="1252" cy="1252"/>
                </a:xfrm>
              </p:grpSpPr>
              <p:sp>
                <p:nvSpPr>
                  <p:cNvPr id="23622" name="Oval 36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623" name="Oval 37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624" name="Oval 38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625" name="Oval 39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3620" name="Text Box 82"/>
                <p:cNvSpPr txBox="1">
                  <a:spLocks noChangeArrowheads="1"/>
                </p:cNvSpPr>
                <p:nvPr/>
              </p:nvSpPr>
              <p:spPr bwMode="gray">
                <a:xfrm rot="3925970">
                  <a:off x="4095" y="2959"/>
                  <a:ext cx="1124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zh-CN" altLang="en-US" sz="1400" b="1">
                      <a:solidFill>
                        <a:schemeClr val="bg1"/>
                      </a:solidFill>
                    </a:rPr>
                    <a:t>全国优惠活动：</a:t>
                  </a:r>
                  <a:r>
                    <a:rPr lang="en-US" altLang="zh-CN" sz="1400" b="1">
                      <a:solidFill>
                        <a:schemeClr val="bg1"/>
                      </a:solidFill>
                    </a:rPr>
                    <a:t>6,385</a:t>
                  </a:r>
                </a:p>
              </p:txBody>
            </p:sp>
            <p:sp>
              <p:nvSpPr>
                <p:cNvPr id="23621" name="Text Box 83"/>
                <p:cNvSpPr txBox="1">
                  <a:spLocks noChangeArrowheads="1"/>
                </p:cNvSpPr>
                <p:nvPr/>
              </p:nvSpPr>
              <p:spPr bwMode="gray">
                <a:xfrm rot="3925970">
                  <a:off x="4360" y="2747"/>
                  <a:ext cx="903" cy="1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zh-CN" altLang="en-US" sz="1200" b="1"/>
                    <a:t>华中区域优惠：</a:t>
                  </a:r>
                  <a:r>
                    <a:rPr lang="en-US" altLang="zh-CN" sz="1200" b="1"/>
                    <a:t>852</a:t>
                  </a:r>
                </a:p>
              </p:txBody>
            </p:sp>
          </p:grpSp>
          <p:sp>
            <p:nvSpPr>
              <p:cNvPr id="23612" name="Text Box 87"/>
              <p:cNvSpPr txBox="1">
                <a:spLocks noChangeArrowheads="1"/>
              </p:cNvSpPr>
              <p:nvPr/>
            </p:nvSpPr>
            <p:spPr bwMode="gray">
              <a:xfrm>
                <a:off x="6468095" y="3120094"/>
                <a:ext cx="88998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chemeClr val="tx2"/>
                    </a:solidFill>
                    <a:latin typeface="Verdana" pitchFamily="34" charset="0"/>
                  </a:rPr>
                  <a:t>2010</a:t>
                </a:r>
                <a:r>
                  <a:rPr lang="zh-CN" altLang="en-US" sz="1400" b="1">
                    <a:solidFill>
                      <a:schemeClr val="tx2"/>
                    </a:solidFill>
                    <a:latin typeface="Verdana" pitchFamily="34" charset="0"/>
                  </a:rPr>
                  <a:t>年</a:t>
                </a:r>
                <a:endParaRPr lang="en-US" altLang="zh-CN" sz="1400" b="1">
                  <a:solidFill>
                    <a:schemeClr val="tx2"/>
                  </a:solidFill>
                  <a:latin typeface="Verdana" pitchFamily="34" charset="0"/>
                </a:endParaRPr>
              </a:p>
              <a:p>
                <a:pPr eaLnBrk="0" hangingPunct="0"/>
                <a:r>
                  <a:rPr lang="en-US" altLang="zh-CN" sz="1400" b="1">
                    <a:solidFill>
                      <a:schemeClr val="tx2"/>
                    </a:solidFill>
                    <a:latin typeface="Verdana" pitchFamily="34" charset="0"/>
                  </a:rPr>
                  <a:t>12,698</a:t>
                </a:r>
              </a:p>
            </p:txBody>
          </p:sp>
        </p:grpSp>
        <p:grpSp>
          <p:nvGrpSpPr>
            <p:cNvPr id="23565" name="组合 102"/>
            <p:cNvGrpSpPr>
              <a:grpSpLocks/>
            </p:cNvGrpSpPr>
            <p:nvPr/>
          </p:nvGrpSpPr>
          <p:grpSpPr bwMode="auto">
            <a:xfrm>
              <a:off x="3786182" y="2686050"/>
              <a:ext cx="1712913" cy="3190875"/>
              <a:chOff x="4313238" y="2686050"/>
              <a:chExt cx="1712913" cy="3190875"/>
            </a:xfrm>
          </p:grpSpPr>
          <p:grpSp>
            <p:nvGrpSpPr>
              <p:cNvPr id="23589" name="Group 97"/>
              <p:cNvGrpSpPr>
                <a:grpSpLocks/>
              </p:cNvGrpSpPr>
              <p:nvPr/>
            </p:nvGrpSpPr>
            <p:grpSpPr bwMode="auto">
              <a:xfrm>
                <a:off x="4313238" y="2686050"/>
                <a:ext cx="1712913" cy="3190875"/>
                <a:chOff x="2717" y="1692"/>
                <a:chExt cx="1079" cy="2010"/>
              </a:xfrm>
            </p:grpSpPr>
            <p:grpSp>
              <p:nvGrpSpPr>
                <p:cNvPr id="23591" name="Group 5"/>
                <p:cNvGrpSpPr>
                  <a:grpSpLocks/>
                </p:cNvGrpSpPr>
                <p:nvPr/>
              </p:nvGrpSpPr>
              <p:grpSpPr bwMode="auto">
                <a:xfrm rot="3877067">
                  <a:off x="2810" y="2715"/>
                  <a:ext cx="1432" cy="541"/>
                  <a:chOff x="2290" y="2725"/>
                  <a:chExt cx="1832" cy="713"/>
                </a:xfrm>
              </p:grpSpPr>
              <p:grpSp>
                <p:nvGrpSpPr>
                  <p:cNvPr id="23605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2290" y="3030"/>
                    <a:ext cx="1832" cy="408"/>
                    <a:chOff x="2290" y="3030"/>
                    <a:chExt cx="1832" cy="408"/>
                  </a:xfrm>
                </p:grpSpPr>
                <p:sp>
                  <p:nvSpPr>
                    <p:cNvPr id="23609" name="Freeform 7"/>
                    <p:cNvSpPr>
                      <a:spLocks/>
                    </p:cNvSpPr>
                    <p:nvPr/>
                  </p:nvSpPr>
                  <p:spPr bwMode="gray">
                    <a:xfrm>
                      <a:off x="2290" y="3030"/>
                      <a:ext cx="1832" cy="408"/>
                    </a:xfrm>
                    <a:custGeom>
                      <a:avLst/>
                      <a:gdLst>
                        <a:gd name="T0" fmla="*/ 1832 w 1832"/>
                        <a:gd name="T1" fmla="*/ 32 h 408"/>
                        <a:gd name="T2" fmla="*/ 1830 w 1832"/>
                        <a:gd name="T3" fmla="*/ 66 h 408"/>
                        <a:gd name="T4" fmla="*/ 1814 w 1832"/>
                        <a:gd name="T5" fmla="*/ 128 h 408"/>
                        <a:gd name="T6" fmla="*/ 1788 w 1832"/>
                        <a:gd name="T7" fmla="*/ 188 h 408"/>
                        <a:gd name="T8" fmla="*/ 1754 w 1832"/>
                        <a:gd name="T9" fmla="*/ 240 h 408"/>
                        <a:gd name="T10" fmla="*/ 1712 w 1832"/>
                        <a:gd name="T11" fmla="*/ 288 h 408"/>
                        <a:gd name="T12" fmla="*/ 1664 w 1832"/>
                        <a:gd name="T13" fmla="*/ 330 h 408"/>
                        <a:gd name="T14" fmla="*/ 1610 w 1832"/>
                        <a:gd name="T15" fmla="*/ 362 h 408"/>
                        <a:gd name="T16" fmla="*/ 1550 w 1832"/>
                        <a:gd name="T17" fmla="*/ 388 h 408"/>
                        <a:gd name="T18" fmla="*/ 1486 w 1832"/>
                        <a:gd name="T19" fmla="*/ 402 h 408"/>
                        <a:gd name="T20" fmla="*/ 1418 w 1832"/>
                        <a:gd name="T21" fmla="*/ 408 h 408"/>
                        <a:gd name="T22" fmla="*/ 0 w 1832"/>
                        <a:gd name="T23" fmla="*/ 408 h 408"/>
                        <a:gd name="T24" fmla="*/ 0 w 1832"/>
                        <a:gd name="T25" fmla="*/ 0 h 408"/>
                        <a:gd name="T26" fmla="*/ 1832 w 1832"/>
                        <a:gd name="T27" fmla="*/ 0 h 408"/>
                        <a:gd name="T28" fmla="*/ 1832 w 1832"/>
                        <a:gd name="T29" fmla="*/ 32 h 408"/>
                        <a:gd name="T30" fmla="*/ 1832 w 1832"/>
                        <a:gd name="T31" fmla="*/ 32 h 40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832"/>
                        <a:gd name="T49" fmla="*/ 0 h 408"/>
                        <a:gd name="T50" fmla="*/ 1832 w 1832"/>
                        <a:gd name="T51" fmla="*/ 408 h 40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832" h="408">
                          <a:moveTo>
                            <a:pt x="1832" y="32"/>
                          </a:moveTo>
                          <a:lnTo>
                            <a:pt x="1830" y="66"/>
                          </a:lnTo>
                          <a:lnTo>
                            <a:pt x="1814" y="128"/>
                          </a:lnTo>
                          <a:lnTo>
                            <a:pt x="1788" y="188"/>
                          </a:lnTo>
                          <a:lnTo>
                            <a:pt x="1754" y="240"/>
                          </a:lnTo>
                          <a:lnTo>
                            <a:pt x="1712" y="288"/>
                          </a:lnTo>
                          <a:lnTo>
                            <a:pt x="1664" y="330"/>
                          </a:lnTo>
                          <a:lnTo>
                            <a:pt x="1610" y="362"/>
                          </a:lnTo>
                          <a:lnTo>
                            <a:pt x="1550" y="388"/>
                          </a:lnTo>
                          <a:lnTo>
                            <a:pt x="1486" y="402"/>
                          </a:lnTo>
                          <a:lnTo>
                            <a:pt x="1418" y="408"/>
                          </a:lnTo>
                          <a:lnTo>
                            <a:pt x="0" y="408"/>
                          </a:lnTo>
                          <a:lnTo>
                            <a:pt x="0" y="0"/>
                          </a:lnTo>
                          <a:lnTo>
                            <a:pt x="1832" y="0"/>
                          </a:lnTo>
                          <a:lnTo>
                            <a:pt x="1832" y="32"/>
                          </a:lnTo>
                          <a:close/>
                        </a:path>
                      </a:pathLst>
                    </a:custGeom>
                    <a:solidFill>
                      <a:srgbClr val="60878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610" name="Freeform 8"/>
                    <p:cNvSpPr>
                      <a:spLocks/>
                    </p:cNvSpPr>
                    <p:nvPr/>
                  </p:nvSpPr>
                  <p:spPr bwMode="gray">
                    <a:xfrm>
                      <a:off x="3810" y="3058"/>
                      <a:ext cx="288" cy="334"/>
                    </a:xfrm>
                    <a:custGeom>
                      <a:avLst/>
                      <a:gdLst>
                        <a:gd name="T0" fmla="*/ 288 w 288"/>
                        <a:gd name="T1" fmla="*/ 0 h 334"/>
                        <a:gd name="T2" fmla="*/ 284 w 288"/>
                        <a:gd name="T3" fmla="*/ 52 h 334"/>
                        <a:gd name="T4" fmla="*/ 272 w 288"/>
                        <a:gd name="T5" fmla="*/ 98 h 334"/>
                        <a:gd name="T6" fmla="*/ 254 w 288"/>
                        <a:gd name="T7" fmla="*/ 140 h 334"/>
                        <a:gd name="T8" fmla="*/ 230 w 288"/>
                        <a:gd name="T9" fmla="*/ 176 h 334"/>
                        <a:gd name="T10" fmla="*/ 204 w 288"/>
                        <a:gd name="T11" fmla="*/ 208 h 334"/>
                        <a:gd name="T12" fmla="*/ 174 w 288"/>
                        <a:gd name="T13" fmla="*/ 238 h 334"/>
                        <a:gd name="T14" fmla="*/ 144 w 288"/>
                        <a:gd name="T15" fmla="*/ 262 h 334"/>
                        <a:gd name="T16" fmla="*/ 112 w 288"/>
                        <a:gd name="T17" fmla="*/ 282 h 334"/>
                        <a:gd name="T18" fmla="*/ 84 w 288"/>
                        <a:gd name="T19" fmla="*/ 298 h 334"/>
                        <a:gd name="T20" fmla="*/ 56 w 288"/>
                        <a:gd name="T21" fmla="*/ 312 h 334"/>
                        <a:gd name="T22" fmla="*/ 34 w 288"/>
                        <a:gd name="T23" fmla="*/ 322 h 334"/>
                        <a:gd name="T24" fmla="*/ 16 w 288"/>
                        <a:gd name="T25" fmla="*/ 328 h 334"/>
                        <a:gd name="T26" fmla="*/ 4 w 288"/>
                        <a:gd name="T27" fmla="*/ 332 h 334"/>
                        <a:gd name="T28" fmla="*/ 0 w 288"/>
                        <a:gd name="T29" fmla="*/ 334 h 334"/>
                        <a:gd name="T30" fmla="*/ 4 w 288"/>
                        <a:gd name="T31" fmla="*/ 332 h 334"/>
                        <a:gd name="T32" fmla="*/ 16 w 288"/>
                        <a:gd name="T33" fmla="*/ 326 h 334"/>
                        <a:gd name="T34" fmla="*/ 34 w 288"/>
                        <a:gd name="T35" fmla="*/ 318 h 334"/>
                        <a:gd name="T36" fmla="*/ 56 w 288"/>
                        <a:gd name="T37" fmla="*/ 304 h 334"/>
                        <a:gd name="T38" fmla="*/ 84 w 288"/>
                        <a:gd name="T39" fmla="*/ 288 h 334"/>
                        <a:gd name="T40" fmla="*/ 112 w 288"/>
                        <a:gd name="T41" fmla="*/ 266 h 334"/>
                        <a:gd name="T42" fmla="*/ 142 w 288"/>
                        <a:gd name="T43" fmla="*/ 242 h 334"/>
                        <a:gd name="T44" fmla="*/ 170 w 288"/>
                        <a:gd name="T45" fmla="*/ 212 h 334"/>
                        <a:gd name="T46" fmla="*/ 196 w 288"/>
                        <a:gd name="T47" fmla="*/ 180 h 334"/>
                        <a:gd name="T48" fmla="*/ 220 w 288"/>
                        <a:gd name="T49" fmla="*/ 142 h 334"/>
                        <a:gd name="T50" fmla="*/ 238 w 288"/>
                        <a:gd name="T51" fmla="*/ 100 h 334"/>
                        <a:gd name="T52" fmla="*/ 250 w 288"/>
                        <a:gd name="T53" fmla="*/ 54 h 334"/>
                        <a:gd name="T54" fmla="*/ 254 w 288"/>
                        <a:gd name="T55" fmla="*/ 2 h 334"/>
                        <a:gd name="T56" fmla="*/ 288 w 288"/>
                        <a:gd name="T57" fmla="*/ 0 h 334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88"/>
                        <a:gd name="T88" fmla="*/ 0 h 334"/>
                        <a:gd name="T89" fmla="*/ 288 w 288"/>
                        <a:gd name="T90" fmla="*/ 334 h 334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88" h="334">
                          <a:moveTo>
                            <a:pt x="288" y="0"/>
                          </a:moveTo>
                          <a:lnTo>
                            <a:pt x="284" y="52"/>
                          </a:lnTo>
                          <a:lnTo>
                            <a:pt x="272" y="98"/>
                          </a:lnTo>
                          <a:lnTo>
                            <a:pt x="254" y="140"/>
                          </a:lnTo>
                          <a:lnTo>
                            <a:pt x="230" y="176"/>
                          </a:lnTo>
                          <a:lnTo>
                            <a:pt x="204" y="208"/>
                          </a:lnTo>
                          <a:lnTo>
                            <a:pt x="174" y="238"/>
                          </a:lnTo>
                          <a:lnTo>
                            <a:pt x="144" y="262"/>
                          </a:lnTo>
                          <a:lnTo>
                            <a:pt x="112" y="282"/>
                          </a:lnTo>
                          <a:lnTo>
                            <a:pt x="84" y="298"/>
                          </a:lnTo>
                          <a:lnTo>
                            <a:pt x="56" y="312"/>
                          </a:lnTo>
                          <a:lnTo>
                            <a:pt x="34" y="322"/>
                          </a:lnTo>
                          <a:lnTo>
                            <a:pt x="16" y="328"/>
                          </a:lnTo>
                          <a:lnTo>
                            <a:pt x="4" y="332"/>
                          </a:lnTo>
                          <a:lnTo>
                            <a:pt x="0" y="334"/>
                          </a:lnTo>
                          <a:lnTo>
                            <a:pt x="4" y="332"/>
                          </a:lnTo>
                          <a:lnTo>
                            <a:pt x="16" y="326"/>
                          </a:lnTo>
                          <a:lnTo>
                            <a:pt x="34" y="318"/>
                          </a:lnTo>
                          <a:lnTo>
                            <a:pt x="56" y="304"/>
                          </a:lnTo>
                          <a:lnTo>
                            <a:pt x="84" y="288"/>
                          </a:lnTo>
                          <a:lnTo>
                            <a:pt x="112" y="266"/>
                          </a:lnTo>
                          <a:lnTo>
                            <a:pt x="142" y="242"/>
                          </a:lnTo>
                          <a:lnTo>
                            <a:pt x="170" y="212"/>
                          </a:lnTo>
                          <a:lnTo>
                            <a:pt x="196" y="180"/>
                          </a:lnTo>
                          <a:lnTo>
                            <a:pt x="220" y="142"/>
                          </a:lnTo>
                          <a:lnTo>
                            <a:pt x="238" y="100"/>
                          </a:lnTo>
                          <a:lnTo>
                            <a:pt x="250" y="54"/>
                          </a:lnTo>
                          <a:lnTo>
                            <a:pt x="254" y="2"/>
                          </a:lnTo>
                          <a:lnTo>
                            <a:pt x="288" y="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9019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3606" name="Group 9"/>
                  <p:cNvGrpSpPr>
                    <a:grpSpLocks/>
                  </p:cNvGrpSpPr>
                  <p:nvPr/>
                </p:nvGrpSpPr>
                <p:grpSpPr bwMode="auto">
                  <a:xfrm flipV="1">
                    <a:off x="2290" y="2725"/>
                    <a:ext cx="1406" cy="313"/>
                    <a:chOff x="2290" y="3030"/>
                    <a:chExt cx="1832" cy="408"/>
                  </a:xfrm>
                </p:grpSpPr>
                <p:sp>
                  <p:nvSpPr>
                    <p:cNvPr id="23607" name="Freeform 10"/>
                    <p:cNvSpPr>
                      <a:spLocks/>
                    </p:cNvSpPr>
                    <p:nvPr/>
                  </p:nvSpPr>
                  <p:spPr bwMode="gray">
                    <a:xfrm>
                      <a:off x="2290" y="3030"/>
                      <a:ext cx="1832" cy="408"/>
                    </a:xfrm>
                    <a:custGeom>
                      <a:avLst/>
                      <a:gdLst>
                        <a:gd name="T0" fmla="*/ 1832 w 1832"/>
                        <a:gd name="T1" fmla="*/ 32 h 408"/>
                        <a:gd name="T2" fmla="*/ 1830 w 1832"/>
                        <a:gd name="T3" fmla="*/ 66 h 408"/>
                        <a:gd name="T4" fmla="*/ 1814 w 1832"/>
                        <a:gd name="T5" fmla="*/ 128 h 408"/>
                        <a:gd name="T6" fmla="*/ 1788 w 1832"/>
                        <a:gd name="T7" fmla="*/ 188 h 408"/>
                        <a:gd name="T8" fmla="*/ 1754 w 1832"/>
                        <a:gd name="T9" fmla="*/ 240 h 408"/>
                        <a:gd name="T10" fmla="*/ 1712 w 1832"/>
                        <a:gd name="T11" fmla="*/ 288 h 408"/>
                        <a:gd name="T12" fmla="*/ 1664 w 1832"/>
                        <a:gd name="T13" fmla="*/ 330 h 408"/>
                        <a:gd name="T14" fmla="*/ 1610 w 1832"/>
                        <a:gd name="T15" fmla="*/ 362 h 408"/>
                        <a:gd name="T16" fmla="*/ 1550 w 1832"/>
                        <a:gd name="T17" fmla="*/ 388 h 408"/>
                        <a:gd name="T18" fmla="*/ 1486 w 1832"/>
                        <a:gd name="T19" fmla="*/ 402 h 408"/>
                        <a:gd name="T20" fmla="*/ 1418 w 1832"/>
                        <a:gd name="T21" fmla="*/ 408 h 408"/>
                        <a:gd name="T22" fmla="*/ 0 w 1832"/>
                        <a:gd name="T23" fmla="*/ 408 h 408"/>
                        <a:gd name="T24" fmla="*/ 0 w 1832"/>
                        <a:gd name="T25" fmla="*/ 0 h 408"/>
                        <a:gd name="T26" fmla="*/ 1832 w 1832"/>
                        <a:gd name="T27" fmla="*/ 0 h 408"/>
                        <a:gd name="T28" fmla="*/ 1832 w 1832"/>
                        <a:gd name="T29" fmla="*/ 32 h 408"/>
                        <a:gd name="T30" fmla="*/ 1832 w 1832"/>
                        <a:gd name="T31" fmla="*/ 32 h 40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832"/>
                        <a:gd name="T49" fmla="*/ 0 h 408"/>
                        <a:gd name="T50" fmla="*/ 1832 w 1832"/>
                        <a:gd name="T51" fmla="*/ 408 h 40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832" h="408">
                          <a:moveTo>
                            <a:pt x="1832" y="32"/>
                          </a:moveTo>
                          <a:lnTo>
                            <a:pt x="1830" y="66"/>
                          </a:lnTo>
                          <a:lnTo>
                            <a:pt x="1814" y="128"/>
                          </a:lnTo>
                          <a:lnTo>
                            <a:pt x="1788" y="188"/>
                          </a:lnTo>
                          <a:lnTo>
                            <a:pt x="1754" y="240"/>
                          </a:lnTo>
                          <a:lnTo>
                            <a:pt x="1712" y="288"/>
                          </a:lnTo>
                          <a:lnTo>
                            <a:pt x="1664" y="330"/>
                          </a:lnTo>
                          <a:lnTo>
                            <a:pt x="1610" y="362"/>
                          </a:lnTo>
                          <a:lnTo>
                            <a:pt x="1550" y="388"/>
                          </a:lnTo>
                          <a:lnTo>
                            <a:pt x="1486" y="402"/>
                          </a:lnTo>
                          <a:lnTo>
                            <a:pt x="1418" y="408"/>
                          </a:lnTo>
                          <a:lnTo>
                            <a:pt x="0" y="408"/>
                          </a:lnTo>
                          <a:lnTo>
                            <a:pt x="0" y="0"/>
                          </a:lnTo>
                          <a:lnTo>
                            <a:pt x="1832" y="0"/>
                          </a:lnTo>
                          <a:lnTo>
                            <a:pt x="1832" y="32"/>
                          </a:lnTo>
                          <a:close/>
                        </a:path>
                      </a:pathLst>
                    </a:custGeom>
                    <a:solidFill>
                      <a:srgbClr val="98B5B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608" name="Freeform 11"/>
                    <p:cNvSpPr>
                      <a:spLocks/>
                    </p:cNvSpPr>
                    <p:nvPr/>
                  </p:nvSpPr>
                  <p:spPr bwMode="gray">
                    <a:xfrm>
                      <a:off x="3810" y="3058"/>
                      <a:ext cx="288" cy="334"/>
                    </a:xfrm>
                    <a:custGeom>
                      <a:avLst/>
                      <a:gdLst>
                        <a:gd name="T0" fmla="*/ 288 w 288"/>
                        <a:gd name="T1" fmla="*/ 0 h 334"/>
                        <a:gd name="T2" fmla="*/ 284 w 288"/>
                        <a:gd name="T3" fmla="*/ 52 h 334"/>
                        <a:gd name="T4" fmla="*/ 272 w 288"/>
                        <a:gd name="T5" fmla="*/ 98 h 334"/>
                        <a:gd name="T6" fmla="*/ 254 w 288"/>
                        <a:gd name="T7" fmla="*/ 140 h 334"/>
                        <a:gd name="T8" fmla="*/ 230 w 288"/>
                        <a:gd name="T9" fmla="*/ 176 h 334"/>
                        <a:gd name="T10" fmla="*/ 204 w 288"/>
                        <a:gd name="T11" fmla="*/ 208 h 334"/>
                        <a:gd name="T12" fmla="*/ 174 w 288"/>
                        <a:gd name="T13" fmla="*/ 238 h 334"/>
                        <a:gd name="T14" fmla="*/ 144 w 288"/>
                        <a:gd name="T15" fmla="*/ 262 h 334"/>
                        <a:gd name="T16" fmla="*/ 112 w 288"/>
                        <a:gd name="T17" fmla="*/ 282 h 334"/>
                        <a:gd name="T18" fmla="*/ 84 w 288"/>
                        <a:gd name="T19" fmla="*/ 298 h 334"/>
                        <a:gd name="T20" fmla="*/ 56 w 288"/>
                        <a:gd name="T21" fmla="*/ 312 h 334"/>
                        <a:gd name="T22" fmla="*/ 34 w 288"/>
                        <a:gd name="T23" fmla="*/ 322 h 334"/>
                        <a:gd name="T24" fmla="*/ 16 w 288"/>
                        <a:gd name="T25" fmla="*/ 328 h 334"/>
                        <a:gd name="T26" fmla="*/ 4 w 288"/>
                        <a:gd name="T27" fmla="*/ 332 h 334"/>
                        <a:gd name="T28" fmla="*/ 0 w 288"/>
                        <a:gd name="T29" fmla="*/ 334 h 334"/>
                        <a:gd name="T30" fmla="*/ 4 w 288"/>
                        <a:gd name="T31" fmla="*/ 332 h 334"/>
                        <a:gd name="T32" fmla="*/ 16 w 288"/>
                        <a:gd name="T33" fmla="*/ 326 h 334"/>
                        <a:gd name="T34" fmla="*/ 34 w 288"/>
                        <a:gd name="T35" fmla="*/ 318 h 334"/>
                        <a:gd name="T36" fmla="*/ 56 w 288"/>
                        <a:gd name="T37" fmla="*/ 304 h 334"/>
                        <a:gd name="T38" fmla="*/ 84 w 288"/>
                        <a:gd name="T39" fmla="*/ 288 h 334"/>
                        <a:gd name="T40" fmla="*/ 112 w 288"/>
                        <a:gd name="T41" fmla="*/ 266 h 334"/>
                        <a:gd name="T42" fmla="*/ 142 w 288"/>
                        <a:gd name="T43" fmla="*/ 242 h 334"/>
                        <a:gd name="T44" fmla="*/ 170 w 288"/>
                        <a:gd name="T45" fmla="*/ 212 h 334"/>
                        <a:gd name="T46" fmla="*/ 196 w 288"/>
                        <a:gd name="T47" fmla="*/ 180 h 334"/>
                        <a:gd name="T48" fmla="*/ 220 w 288"/>
                        <a:gd name="T49" fmla="*/ 142 h 334"/>
                        <a:gd name="T50" fmla="*/ 238 w 288"/>
                        <a:gd name="T51" fmla="*/ 100 h 334"/>
                        <a:gd name="T52" fmla="*/ 250 w 288"/>
                        <a:gd name="T53" fmla="*/ 54 h 334"/>
                        <a:gd name="T54" fmla="*/ 254 w 288"/>
                        <a:gd name="T55" fmla="*/ 2 h 334"/>
                        <a:gd name="T56" fmla="*/ 288 w 288"/>
                        <a:gd name="T57" fmla="*/ 0 h 334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88"/>
                        <a:gd name="T88" fmla="*/ 0 h 334"/>
                        <a:gd name="T89" fmla="*/ 288 w 288"/>
                        <a:gd name="T90" fmla="*/ 334 h 334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88" h="334">
                          <a:moveTo>
                            <a:pt x="288" y="0"/>
                          </a:moveTo>
                          <a:lnTo>
                            <a:pt x="284" y="52"/>
                          </a:lnTo>
                          <a:lnTo>
                            <a:pt x="272" y="98"/>
                          </a:lnTo>
                          <a:lnTo>
                            <a:pt x="254" y="140"/>
                          </a:lnTo>
                          <a:lnTo>
                            <a:pt x="230" y="176"/>
                          </a:lnTo>
                          <a:lnTo>
                            <a:pt x="204" y="208"/>
                          </a:lnTo>
                          <a:lnTo>
                            <a:pt x="174" y="238"/>
                          </a:lnTo>
                          <a:lnTo>
                            <a:pt x="144" y="262"/>
                          </a:lnTo>
                          <a:lnTo>
                            <a:pt x="112" y="282"/>
                          </a:lnTo>
                          <a:lnTo>
                            <a:pt x="84" y="298"/>
                          </a:lnTo>
                          <a:lnTo>
                            <a:pt x="56" y="312"/>
                          </a:lnTo>
                          <a:lnTo>
                            <a:pt x="34" y="322"/>
                          </a:lnTo>
                          <a:lnTo>
                            <a:pt x="16" y="328"/>
                          </a:lnTo>
                          <a:lnTo>
                            <a:pt x="4" y="332"/>
                          </a:lnTo>
                          <a:lnTo>
                            <a:pt x="0" y="334"/>
                          </a:lnTo>
                          <a:lnTo>
                            <a:pt x="4" y="332"/>
                          </a:lnTo>
                          <a:lnTo>
                            <a:pt x="16" y="326"/>
                          </a:lnTo>
                          <a:lnTo>
                            <a:pt x="34" y="318"/>
                          </a:lnTo>
                          <a:lnTo>
                            <a:pt x="56" y="304"/>
                          </a:lnTo>
                          <a:lnTo>
                            <a:pt x="84" y="288"/>
                          </a:lnTo>
                          <a:lnTo>
                            <a:pt x="112" y="266"/>
                          </a:lnTo>
                          <a:lnTo>
                            <a:pt x="142" y="242"/>
                          </a:lnTo>
                          <a:lnTo>
                            <a:pt x="170" y="212"/>
                          </a:lnTo>
                          <a:lnTo>
                            <a:pt x="196" y="180"/>
                          </a:lnTo>
                          <a:lnTo>
                            <a:pt x="220" y="142"/>
                          </a:lnTo>
                          <a:lnTo>
                            <a:pt x="238" y="100"/>
                          </a:lnTo>
                          <a:lnTo>
                            <a:pt x="250" y="54"/>
                          </a:lnTo>
                          <a:lnTo>
                            <a:pt x="254" y="2"/>
                          </a:lnTo>
                          <a:lnTo>
                            <a:pt x="288" y="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9019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23592" name="Group 12"/>
                <p:cNvGrpSpPr>
                  <a:grpSpLocks/>
                </p:cNvGrpSpPr>
                <p:nvPr/>
              </p:nvGrpSpPr>
              <p:grpSpPr bwMode="auto">
                <a:xfrm>
                  <a:off x="2717" y="1692"/>
                  <a:ext cx="800" cy="824"/>
                  <a:chOff x="2789" y="1625"/>
                  <a:chExt cx="907" cy="907"/>
                </a:xfrm>
              </p:grpSpPr>
              <p:sp>
                <p:nvSpPr>
                  <p:cNvPr id="23595" name="Oval 13"/>
                  <p:cNvSpPr>
                    <a:spLocks noChangeArrowheads="1"/>
                  </p:cNvSpPr>
                  <p:nvPr/>
                </p:nvSpPr>
                <p:spPr bwMode="gray">
                  <a:xfrm>
                    <a:off x="2789" y="1625"/>
                    <a:ext cx="907" cy="9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50000">
                        <a:srgbClr val="83A6A7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96" name="Oval 14"/>
                  <p:cNvSpPr>
                    <a:spLocks noChangeArrowheads="1"/>
                  </p:cNvSpPr>
                  <p:nvPr/>
                </p:nvSpPr>
                <p:spPr bwMode="gray">
                  <a:xfrm>
                    <a:off x="2789" y="1625"/>
                    <a:ext cx="907" cy="9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3A6A7">
                          <a:alpha val="32001"/>
                        </a:srgbClr>
                      </a:gs>
                      <a:gs pos="100000">
                        <a:srgbClr val="000000">
                          <a:alpha val="89998"/>
                        </a:srgbClr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97" name="Oval 15"/>
                  <p:cNvSpPr>
                    <a:spLocks noChangeArrowheads="1"/>
                  </p:cNvSpPr>
                  <p:nvPr/>
                </p:nvSpPr>
                <p:spPr bwMode="gray">
                  <a:xfrm>
                    <a:off x="2849" y="1684"/>
                    <a:ext cx="787" cy="78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75A5A"/>
                      </a:gs>
                      <a:gs pos="50000">
                        <a:srgbClr val="83A6A7"/>
                      </a:gs>
                      <a:gs pos="100000">
                        <a:srgbClr val="475A5A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98" name="Oval 16"/>
                  <p:cNvSpPr>
                    <a:spLocks noChangeArrowheads="1"/>
                  </p:cNvSpPr>
                  <p:nvPr/>
                </p:nvSpPr>
                <p:spPr bwMode="gray">
                  <a:xfrm>
                    <a:off x="2849" y="1686"/>
                    <a:ext cx="787" cy="78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3696A"/>
                      </a:gs>
                      <a:gs pos="100000">
                        <a:srgbClr val="83A6A7">
                          <a:alpha val="0"/>
                        </a:srgbClr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99" name="Oval 17"/>
                  <p:cNvSpPr>
                    <a:spLocks noChangeArrowheads="1"/>
                  </p:cNvSpPr>
                  <p:nvPr/>
                </p:nvSpPr>
                <p:spPr bwMode="gray">
                  <a:xfrm>
                    <a:off x="2888" y="1724"/>
                    <a:ext cx="709" cy="709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2360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899" y="1735"/>
                    <a:ext cx="687" cy="688"/>
                    <a:chOff x="4166" y="1706"/>
                    <a:chExt cx="1252" cy="1252"/>
                  </a:xfrm>
                </p:grpSpPr>
                <p:sp>
                  <p:nvSpPr>
                    <p:cNvPr id="23601" name="Oval 1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66" y="1706"/>
                      <a:ext cx="1252" cy="125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36869"/>
                        </a:gs>
                        <a:gs pos="100000">
                          <a:srgbClr val="D6E1E2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602" name="Oval 20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82" y="1713"/>
                      <a:ext cx="1222" cy="122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6E1E2">
                            <a:alpha val="0"/>
                          </a:srgbClr>
                        </a:gs>
                        <a:gs pos="100000">
                          <a:srgbClr val="F1F5F5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603" name="Oval 2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95" y="1725"/>
                      <a:ext cx="1162" cy="114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AAB2B3"/>
                        </a:gs>
                        <a:gs pos="100000">
                          <a:srgbClr val="D6E1E2">
                            <a:alpha val="48000"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604" name="Oval 22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263" y="1757"/>
                      <a:ext cx="1033" cy="92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D6E1E2">
                            <a:alpha val="37999"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23593" name="Text Box 80"/>
                <p:cNvSpPr txBox="1">
                  <a:spLocks noChangeArrowheads="1"/>
                </p:cNvSpPr>
                <p:nvPr/>
              </p:nvSpPr>
              <p:spPr bwMode="gray">
                <a:xfrm rot="3925970">
                  <a:off x="2835" y="2925"/>
                  <a:ext cx="1190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zh-CN" altLang="en-US" sz="1400" b="1">
                      <a:solidFill>
                        <a:srgbClr val="FFFFFF"/>
                      </a:solidFill>
                    </a:rPr>
                    <a:t>全国优惠活动：</a:t>
                  </a:r>
                  <a:r>
                    <a:rPr lang="en-US" altLang="zh-CN" sz="1400" b="1">
                      <a:solidFill>
                        <a:srgbClr val="FFFFFF"/>
                      </a:solidFill>
                    </a:rPr>
                    <a:t>4,723</a:t>
                  </a:r>
                </a:p>
              </p:txBody>
            </p:sp>
            <p:sp>
              <p:nvSpPr>
                <p:cNvPr id="53329" name="Text Box 81"/>
                <p:cNvSpPr txBox="1">
                  <a:spLocks noChangeArrowheads="1"/>
                </p:cNvSpPr>
                <p:nvPr/>
              </p:nvSpPr>
              <p:spPr bwMode="gray">
                <a:xfrm rot="3925970">
                  <a:off x="3116" y="2725"/>
                  <a:ext cx="955" cy="1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zh-CN" altLang="en-US" sz="1150" b="1" dirty="0">
                      <a:solidFill>
                        <a:srgbClr val="2B166E"/>
                      </a:solidFill>
                    </a:rPr>
                    <a:t>华中区域优惠：</a:t>
                  </a:r>
                  <a:r>
                    <a:rPr lang="en-US" altLang="zh-CN" sz="1150" b="1" dirty="0">
                      <a:solidFill>
                        <a:srgbClr val="2B166E"/>
                      </a:solidFill>
                    </a:rPr>
                    <a:t>277</a:t>
                  </a:r>
                </a:p>
              </p:txBody>
            </p:sp>
          </p:grpSp>
          <p:sp>
            <p:nvSpPr>
              <p:cNvPr id="23590" name="Text Box 87"/>
              <p:cNvSpPr txBox="1">
                <a:spLocks noChangeArrowheads="1"/>
              </p:cNvSpPr>
              <p:nvPr/>
            </p:nvSpPr>
            <p:spPr bwMode="gray">
              <a:xfrm>
                <a:off x="4539269" y="3071810"/>
                <a:ext cx="78579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 sz="1200" b="1">
                    <a:solidFill>
                      <a:schemeClr val="tx2"/>
                    </a:solidFill>
                    <a:latin typeface="Verdana" pitchFamily="34" charset="0"/>
                  </a:rPr>
                  <a:t>2011</a:t>
                </a:r>
                <a:r>
                  <a:rPr lang="zh-CN" altLang="en-US" sz="1200" b="1">
                    <a:solidFill>
                      <a:schemeClr val="tx2"/>
                    </a:solidFill>
                    <a:latin typeface="Verdana" pitchFamily="34" charset="0"/>
                  </a:rPr>
                  <a:t>年</a:t>
                </a:r>
                <a:endParaRPr lang="en-US" altLang="zh-CN" sz="1200" b="1">
                  <a:solidFill>
                    <a:schemeClr val="tx2"/>
                  </a:solidFill>
                  <a:latin typeface="Verdana" pitchFamily="34" charset="0"/>
                </a:endParaRPr>
              </a:p>
              <a:p>
                <a:pPr eaLnBrk="0" hangingPunct="0"/>
                <a:r>
                  <a:rPr lang="en-US" altLang="zh-CN" sz="1200" b="1">
                    <a:solidFill>
                      <a:schemeClr val="tx2"/>
                    </a:solidFill>
                    <a:latin typeface="Verdana" pitchFamily="34" charset="0"/>
                  </a:rPr>
                  <a:t>8,278</a:t>
                </a:r>
              </a:p>
            </p:txBody>
          </p:sp>
        </p:grpSp>
        <p:grpSp>
          <p:nvGrpSpPr>
            <p:cNvPr id="23566" name="组合 104"/>
            <p:cNvGrpSpPr>
              <a:grpSpLocks/>
            </p:cNvGrpSpPr>
            <p:nvPr/>
          </p:nvGrpSpPr>
          <p:grpSpPr bwMode="auto">
            <a:xfrm>
              <a:off x="6361137" y="2686050"/>
              <a:ext cx="1711325" cy="3190875"/>
              <a:chOff x="2509838" y="2686050"/>
              <a:chExt cx="1711325" cy="3190875"/>
            </a:xfrm>
          </p:grpSpPr>
          <p:grpSp>
            <p:nvGrpSpPr>
              <p:cNvPr id="23567" name="Group 96"/>
              <p:cNvGrpSpPr>
                <a:grpSpLocks/>
              </p:cNvGrpSpPr>
              <p:nvPr/>
            </p:nvGrpSpPr>
            <p:grpSpPr bwMode="auto">
              <a:xfrm>
                <a:off x="2509838" y="2686050"/>
                <a:ext cx="1711325" cy="3190875"/>
                <a:chOff x="1581" y="1692"/>
                <a:chExt cx="1078" cy="2010"/>
              </a:xfrm>
            </p:grpSpPr>
            <p:grpSp>
              <p:nvGrpSpPr>
                <p:cNvPr id="23569" name="Group 40"/>
                <p:cNvGrpSpPr>
                  <a:grpSpLocks/>
                </p:cNvGrpSpPr>
                <p:nvPr/>
              </p:nvGrpSpPr>
              <p:grpSpPr bwMode="auto">
                <a:xfrm rot="3877067">
                  <a:off x="1673" y="2715"/>
                  <a:ext cx="1432" cy="541"/>
                  <a:chOff x="2290" y="2725"/>
                  <a:chExt cx="1832" cy="713"/>
                </a:xfrm>
              </p:grpSpPr>
              <p:grpSp>
                <p:nvGrpSpPr>
                  <p:cNvPr id="23583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2290" y="3030"/>
                    <a:ext cx="1832" cy="408"/>
                    <a:chOff x="2290" y="3030"/>
                    <a:chExt cx="1832" cy="408"/>
                  </a:xfrm>
                </p:grpSpPr>
                <p:sp>
                  <p:nvSpPr>
                    <p:cNvPr id="23587" name="Freeform 42"/>
                    <p:cNvSpPr>
                      <a:spLocks/>
                    </p:cNvSpPr>
                    <p:nvPr/>
                  </p:nvSpPr>
                  <p:spPr bwMode="gray">
                    <a:xfrm>
                      <a:off x="2290" y="3030"/>
                      <a:ext cx="1832" cy="408"/>
                    </a:xfrm>
                    <a:custGeom>
                      <a:avLst/>
                      <a:gdLst>
                        <a:gd name="T0" fmla="*/ 1832 w 1832"/>
                        <a:gd name="T1" fmla="*/ 32 h 408"/>
                        <a:gd name="T2" fmla="*/ 1830 w 1832"/>
                        <a:gd name="T3" fmla="*/ 66 h 408"/>
                        <a:gd name="T4" fmla="*/ 1814 w 1832"/>
                        <a:gd name="T5" fmla="*/ 128 h 408"/>
                        <a:gd name="T6" fmla="*/ 1788 w 1832"/>
                        <a:gd name="T7" fmla="*/ 188 h 408"/>
                        <a:gd name="T8" fmla="*/ 1754 w 1832"/>
                        <a:gd name="T9" fmla="*/ 240 h 408"/>
                        <a:gd name="T10" fmla="*/ 1712 w 1832"/>
                        <a:gd name="T11" fmla="*/ 288 h 408"/>
                        <a:gd name="T12" fmla="*/ 1664 w 1832"/>
                        <a:gd name="T13" fmla="*/ 330 h 408"/>
                        <a:gd name="T14" fmla="*/ 1610 w 1832"/>
                        <a:gd name="T15" fmla="*/ 362 h 408"/>
                        <a:gd name="T16" fmla="*/ 1550 w 1832"/>
                        <a:gd name="T17" fmla="*/ 388 h 408"/>
                        <a:gd name="T18" fmla="*/ 1486 w 1832"/>
                        <a:gd name="T19" fmla="*/ 402 h 408"/>
                        <a:gd name="T20" fmla="*/ 1418 w 1832"/>
                        <a:gd name="T21" fmla="*/ 408 h 408"/>
                        <a:gd name="T22" fmla="*/ 0 w 1832"/>
                        <a:gd name="T23" fmla="*/ 408 h 408"/>
                        <a:gd name="T24" fmla="*/ 0 w 1832"/>
                        <a:gd name="T25" fmla="*/ 0 h 408"/>
                        <a:gd name="T26" fmla="*/ 1832 w 1832"/>
                        <a:gd name="T27" fmla="*/ 0 h 408"/>
                        <a:gd name="T28" fmla="*/ 1832 w 1832"/>
                        <a:gd name="T29" fmla="*/ 32 h 408"/>
                        <a:gd name="T30" fmla="*/ 1832 w 1832"/>
                        <a:gd name="T31" fmla="*/ 32 h 40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832"/>
                        <a:gd name="T49" fmla="*/ 0 h 408"/>
                        <a:gd name="T50" fmla="*/ 1832 w 1832"/>
                        <a:gd name="T51" fmla="*/ 408 h 40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832" h="408">
                          <a:moveTo>
                            <a:pt x="1832" y="32"/>
                          </a:moveTo>
                          <a:lnTo>
                            <a:pt x="1830" y="66"/>
                          </a:lnTo>
                          <a:lnTo>
                            <a:pt x="1814" y="128"/>
                          </a:lnTo>
                          <a:lnTo>
                            <a:pt x="1788" y="188"/>
                          </a:lnTo>
                          <a:lnTo>
                            <a:pt x="1754" y="240"/>
                          </a:lnTo>
                          <a:lnTo>
                            <a:pt x="1712" y="288"/>
                          </a:lnTo>
                          <a:lnTo>
                            <a:pt x="1664" y="330"/>
                          </a:lnTo>
                          <a:lnTo>
                            <a:pt x="1610" y="362"/>
                          </a:lnTo>
                          <a:lnTo>
                            <a:pt x="1550" y="388"/>
                          </a:lnTo>
                          <a:lnTo>
                            <a:pt x="1486" y="402"/>
                          </a:lnTo>
                          <a:lnTo>
                            <a:pt x="1418" y="408"/>
                          </a:lnTo>
                          <a:lnTo>
                            <a:pt x="0" y="408"/>
                          </a:lnTo>
                          <a:lnTo>
                            <a:pt x="0" y="0"/>
                          </a:lnTo>
                          <a:lnTo>
                            <a:pt x="1832" y="0"/>
                          </a:lnTo>
                          <a:lnTo>
                            <a:pt x="1832" y="32"/>
                          </a:lnTo>
                          <a:close/>
                        </a:path>
                      </a:pathLst>
                    </a:custGeom>
                    <a:solidFill>
                      <a:srgbClr val="60878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588" name="Freeform 43"/>
                    <p:cNvSpPr>
                      <a:spLocks/>
                    </p:cNvSpPr>
                    <p:nvPr/>
                  </p:nvSpPr>
                  <p:spPr bwMode="gray">
                    <a:xfrm>
                      <a:off x="3810" y="3058"/>
                      <a:ext cx="288" cy="334"/>
                    </a:xfrm>
                    <a:custGeom>
                      <a:avLst/>
                      <a:gdLst>
                        <a:gd name="T0" fmla="*/ 288 w 288"/>
                        <a:gd name="T1" fmla="*/ 0 h 334"/>
                        <a:gd name="T2" fmla="*/ 284 w 288"/>
                        <a:gd name="T3" fmla="*/ 52 h 334"/>
                        <a:gd name="T4" fmla="*/ 272 w 288"/>
                        <a:gd name="T5" fmla="*/ 98 h 334"/>
                        <a:gd name="T6" fmla="*/ 254 w 288"/>
                        <a:gd name="T7" fmla="*/ 140 h 334"/>
                        <a:gd name="T8" fmla="*/ 230 w 288"/>
                        <a:gd name="T9" fmla="*/ 176 h 334"/>
                        <a:gd name="T10" fmla="*/ 204 w 288"/>
                        <a:gd name="T11" fmla="*/ 208 h 334"/>
                        <a:gd name="T12" fmla="*/ 174 w 288"/>
                        <a:gd name="T13" fmla="*/ 238 h 334"/>
                        <a:gd name="T14" fmla="*/ 144 w 288"/>
                        <a:gd name="T15" fmla="*/ 262 h 334"/>
                        <a:gd name="T16" fmla="*/ 112 w 288"/>
                        <a:gd name="T17" fmla="*/ 282 h 334"/>
                        <a:gd name="T18" fmla="*/ 84 w 288"/>
                        <a:gd name="T19" fmla="*/ 298 h 334"/>
                        <a:gd name="T20" fmla="*/ 56 w 288"/>
                        <a:gd name="T21" fmla="*/ 312 h 334"/>
                        <a:gd name="T22" fmla="*/ 34 w 288"/>
                        <a:gd name="T23" fmla="*/ 322 h 334"/>
                        <a:gd name="T24" fmla="*/ 16 w 288"/>
                        <a:gd name="T25" fmla="*/ 328 h 334"/>
                        <a:gd name="T26" fmla="*/ 4 w 288"/>
                        <a:gd name="T27" fmla="*/ 332 h 334"/>
                        <a:gd name="T28" fmla="*/ 0 w 288"/>
                        <a:gd name="T29" fmla="*/ 334 h 334"/>
                        <a:gd name="T30" fmla="*/ 4 w 288"/>
                        <a:gd name="T31" fmla="*/ 332 h 334"/>
                        <a:gd name="T32" fmla="*/ 16 w 288"/>
                        <a:gd name="T33" fmla="*/ 326 h 334"/>
                        <a:gd name="T34" fmla="*/ 34 w 288"/>
                        <a:gd name="T35" fmla="*/ 318 h 334"/>
                        <a:gd name="T36" fmla="*/ 56 w 288"/>
                        <a:gd name="T37" fmla="*/ 304 h 334"/>
                        <a:gd name="T38" fmla="*/ 84 w 288"/>
                        <a:gd name="T39" fmla="*/ 288 h 334"/>
                        <a:gd name="T40" fmla="*/ 112 w 288"/>
                        <a:gd name="T41" fmla="*/ 266 h 334"/>
                        <a:gd name="T42" fmla="*/ 142 w 288"/>
                        <a:gd name="T43" fmla="*/ 242 h 334"/>
                        <a:gd name="T44" fmla="*/ 170 w 288"/>
                        <a:gd name="T45" fmla="*/ 212 h 334"/>
                        <a:gd name="T46" fmla="*/ 196 w 288"/>
                        <a:gd name="T47" fmla="*/ 180 h 334"/>
                        <a:gd name="T48" fmla="*/ 220 w 288"/>
                        <a:gd name="T49" fmla="*/ 142 h 334"/>
                        <a:gd name="T50" fmla="*/ 238 w 288"/>
                        <a:gd name="T51" fmla="*/ 100 h 334"/>
                        <a:gd name="T52" fmla="*/ 250 w 288"/>
                        <a:gd name="T53" fmla="*/ 54 h 334"/>
                        <a:gd name="T54" fmla="*/ 254 w 288"/>
                        <a:gd name="T55" fmla="*/ 2 h 334"/>
                        <a:gd name="T56" fmla="*/ 288 w 288"/>
                        <a:gd name="T57" fmla="*/ 0 h 334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88"/>
                        <a:gd name="T88" fmla="*/ 0 h 334"/>
                        <a:gd name="T89" fmla="*/ 288 w 288"/>
                        <a:gd name="T90" fmla="*/ 334 h 334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88" h="334">
                          <a:moveTo>
                            <a:pt x="288" y="0"/>
                          </a:moveTo>
                          <a:lnTo>
                            <a:pt x="284" y="52"/>
                          </a:lnTo>
                          <a:lnTo>
                            <a:pt x="272" y="98"/>
                          </a:lnTo>
                          <a:lnTo>
                            <a:pt x="254" y="140"/>
                          </a:lnTo>
                          <a:lnTo>
                            <a:pt x="230" y="176"/>
                          </a:lnTo>
                          <a:lnTo>
                            <a:pt x="204" y="208"/>
                          </a:lnTo>
                          <a:lnTo>
                            <a:pt x="174" y="238"/>
                          </a:lnTo>
                          <a:lnTo>
                            <a:pt x="144" y="262"/>
                          </a:lnTo>
                          <a:lnTo>
                            <a:pt x="112" y="282"/>
                          </a:lnTo>
                          <a:lnTo>
                            <a:pt x="84" y="298"/>
                          </a:lnTo>
                          <a:lnTo>
                            <a:pt x="56" y="312"/>
                          </a:lnTo>
                          <a:lnTo>
                            <a:pt x="34" y="322"/>
                          </a:lnTo>
                          <a:lnTo>
                            <a:pt x="16" y="328"/>
                          </a:lnTo>
                          <a:lnTo>
                            <a:pt x="4" y="332"/>
                          </a:lnTo>
                          <a:lnTo>
                            <a:pt x="0" y="334"/>
                          </a:lnTo>
                          <a:lnTo>
                            <a:pt x="4" y="332"/>
                          </a:lnTo>
                          <a:lnTo>
                            <a:pt x="16" y="326"/>
                          </a:lnTo>
                          <a:lnTo>
                            <a:pt x="34" y="318"/>
                          </a:lnTo>
                          <a:lnTo>
                            <a:pt x="56" y="304"/>
                          </a:lnTo>
                          <a:lnTo>
                            <a:pt x="84" y="288"/>
                          </a:lnTo>
                          <a:lnTo>
                            <a:pt x="112" y="266"/>
                          </a:lnTo>
                          <a:lnTo>
                            <a:pt x="142" y="242"/>
                          </a:lnTo>
                          <a:lnTo>
                            <a:pt x="170" y="212"/>
                          </a:lnTo>
                          <a:lnTo>
                            <a:pt x="196" y="180"/>
                          </a:lnTo>
                          <a:lnTo>
                            <a:pt x="220" y="142"/>
                          </a:lnTo>
                          <a:lnTo>
                            <a:pt x="238" y="100"/>
                          </a:lnTo>
                          <a:lnTo>
                            <a:pt x="250" y="54"/>
                          </a:lnTo>
                          <a:lnTo>
                            <a:pt x="254" y="2"/>
                          </a:lnTo>
                          <a:lnTo>
                            <a:pt x="288" y="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9019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3584" name="Group 44"/>
                  <p:cNvGrpSpPr>
                    <a:grpSpLocks/>
                  </p:cNvGrpSpPr>
                  <p:nvPr/>
                </p:nvGrpSpPr>
                <p:grpSpPr bwMode="auto">
                  <a:xfrm flipV="1">
                    <a:off x="2290" y="2725"/>
                    <a:ext cx="1406" cy="313"/>
                    <a:chOff x="2290" y="3030"/>
                    <a:chExt cx="1832" cy="408"/>
                  </a:xfrm>
                </p:grpSpPr>
                <p:sp>
                  <p:nvSpPr>
                    <p:cNvPr id="23585" name="Freeform 45"/>
                    <p:cNvSpPr>
                      <a:spLocks/>
                    </p:cNvSpPr>
                    <p:nvPr/>
                  </p:nvSpPr>
                  <p:spPr bwMode="gray">
                    <a:xfrm>
                      <a:off x="2290" y="3030"/>
                      <a:ext cx="1832" cy="408"/>
                    </a:xfrm>
                    <a:custGeom>
                      <a:avLst/>
                      <a:gdLst>
                        <a:gd name="T0" fmla="*/ 1832 w 1832"/>
                        <a:gd name="T1" fmla="*/ 32 h 408"/>
                        <a:gd name="T2" fmla="*/ 1830 w 1832"/>
                        <a:gd name="T3" fmla="*/ 66 h 408"/>
                        <a:gd name="T4" fmla="*/ 1814 w 1832"/>
                        <a:gd name="T5" fmla="*/ 128 h 408"/>
                        <a:gd name="T6" fmla="*/ 1788 w 1832"/>
                        <a:gd name="T7" fmla="*/ 188 h 408"/>
                        <a:gd name="T8" fmla="*/ 1754 w 1832"/>
                        <a:gd name="T9" fmla="*/ 240 h 408"/>
                        <a:gd name="T10" fmla="*/ 1712 w 1832"/>
                        <a:gd name="T11" fmla="*/ 288 h 408"/>
                        <a:gd name="T12" fmla="*/ 1664 w 1832"/>
                        <a:gd name="T13" fmla="*/ 330 h 408"/>
                        <a:gd name="T14" fmla="*/ 1610 w 1832"/>
                        <a:gd name="T15" fmla="*/ 362 h 408"/>
                        <a:gd name="T16" fmla="*/ 1550 w 1832"/>
                        <a:gd name="T17" fmla="*/ 388 h 408"/>
                        <a:gd name="T18" fmla="*/ 1486 w 1832"/>
                        <a:gd name="T19" fmla="*/ 402 h 408"/>
                        <a:gd name="T20" fmla="*/ 1418 w 1832"/>
                        <a:gd name="T21" fmla="*/ 408 h 408"/>
                        <a:gd name="T22" fmla="*/ 0 w 1832"/>
                        <a:gd name="T23" fmla="*/ 408 h 408"/>
                        <a:gd name="T24" fmla="*/ 0 w 1832"/>
                        <a:gd name="T25" fmla="*/ 0 h 408"/>
                        <a:gd name="T26" fmla="*/ 1832 w 1832"/>
                        <a:gd name="T27" fmla="*/ 0 h 408"/>
                        <a:gd name="T28" fmla="*/ 1832 w 1832"/>
                        <a:gd name="T29" fmla="*/ 32 h 408"/>
                        <a:gd name="T30" fmla="*/ 1832 w 1832"/>
                        <a:gd name="T31" fmla="*/ 32 h 408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832"/>
                        <a:gd name="T49" fmla="*/ 0 h 408"/>
                        <a:gd name="T50" fmla="*/ 1832 w 1832"/>
                        <a:gd name="T51" fmla="*/ 408 h 408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832" h="408">
                          <a:moveTo>
                            <a:pt x="1832" y="32"/>
                          </a:moveTo>
                          <a:lnTo>
                            <a:pt x="1830" y="66"/>
                          </a:lnTo>
                          <a:lnTo>
                            <a:pt x="1814" y="128"/>
                          </a:lnTo>
                          <a:lnTo>
                            <a:pt x="1788" y="188"/>
                          </a:lnTo>
                          <a:lnTo>
                            <a:pt x="1754" y="240"/>
                          </a:lnTo>
                          <a:lnTo>
                            <a:pt x="1712" y="288"/>
                          </a:lnTo>
                          <a:lnTo>
                            <a:pt x="1664" y="330"/>
                          </a:lnTo>
                          <a:lnTo>
                            <a:pt x="1610" y="362"/>
                          </a:lnTo>
                          <a:lnTo>
                            <a:pt x="1550" y="388"/>
                          </a:lnTo>
                          <a:lnTo>
                            <a:pt x="1486" y="402"/>
                          </a:lnTo>
                          <a:lnTo>
                            <a:pt x="1418" y="408"/>
                          </a:lnTo>
                          <a:lnTo>
                            <a:pt x="0" y="408"/>
                          </a:lnTo>
                          <a:lnTo>
                            <a:pt x="0" y="0"/>
                          </a:lnTo>
                          <a:lnTo>
                            <a:pt x="1832" y="0"/>
                          </a:lnTo>
                          <a:lnTo>
                            <a:pt x="1832" y="32"/>
                          </a:lnTo>
                          <a:close/>
                        </a:path>
                      </a:pathLst>
                    </a:custGeom>
                    <a:solidFill>
                      <a:srgbClr val="98B5B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586" name="Freeform 46"/>
                    <p:cNvSpPr>
                      <a:spLocks/>
                    </p:cNvSpPr>
                    <p:nvPr/>
                  </p:nvSpPr>
                  <p:spPr bwMode="gray">
                    <a:xfrm>
                      <a:off x="3810" y="3058"/>
                      <a:ext cx="288" cy="334"/>
                    </a:xfrm>
                    <a:custGeom>
                      <a:avLst/>
                      <a:gdLst>
                        <a:gd name="T0" fmla="*/ 288 w 288"/>
                        <a:gd name="T1" fmla="*/ 0 h 334"/>
                        <a:gd name="T2" fmla="*/ 284 w 288"/>
                        <a:gd name="T3" fmla="*/ 52 h 334"/>
                        <a:gd name="T4" fmla="*/ 272 w 288"/>
                        <a:gd name="T5" fmla="*/ 98 h 334"/>
                        <a:gd name="T6" fmla="*/ 254 w 288"/>
                        <a:gd name="T7" fmla="*/ 140 h 334"/>
                        <a:gd name="T8" fmla="*/ 230 w 288"/>
                        <a:gd name="T9" fmla="*/ 176 h 334"/>
                        <a:gd name="T10" fmla="*/ 204 w 288"/>
                        <a:gd name="T11" fmla="*/ 208 h 334"/>
                        <a:gd name="T12" fmla="*/ 174 w 288"/>
                        <a:gd name="T13" fmla="*/ 238 h 334"/>
                        <a:gd name="T14" fmla="*/ 144 w 288"/>
                        <a:gd name="T15" fmla="*/ 262 h 334"/>
                        <a:gd name="T16" fmla="*/ 112 w 288"/>
                        <a:gd name="T17" fmla="*/ 282 h 334"/>
                        <a:gd name="T18" fmla="*/ 84 w 288"/>
                        <a:gd name="T19" fmla="*/ 298 h 334"/>
                        <a:gd name="T20" fmla="*/ 56 w 288"/>
                        <a:gd name="T21" fmla="*/ 312 h 334"/>
                        <a:gd name="T22" fmla="*/ 34 w 288"/>
                        <a:gd name="T23" fmla="*/ 322 h 334"/>
                        <a:gd name="T24" fmla="*/ 16 w 288"/>
                        <a:gd name="T25" fmla="*/ 328 h 334"/>
                        <a:gd name="T26" fmla="*/ 4 w 288"/>
                        <a:gd name="T27" fmla="*/ 332 h 334"/>
                        <a:gd name="T28" fmla="*/ 0 w 288"/>
                        <a:gd name="T29" fmla="*/ 334 h 334"/>
                        <a:gd name="T30" fmla="*/ 4 w 288"/>
                        <a:gd name="T31" fmla="*/ 332 h 334"/>
                        <a:gd name="T32" fmla="*/ 16 w 288"/>
                        <a:gd name="T33" fmla="*/ 326 h 334"/>
                        <a:gd name="T34" fmla="*/ 34 w 288"/>
                        <a:gd name="T35" fmla="*/ 318 h 334"/>
                        <a:gd name="T36" fmla="*/ 56 w 288"/>
                        <a:gd name="T37" fmla="*/ 304 h 334"/>
                        <a:gd name="T38" fmla="*/ 84 w 288"/>
                        <a:gd name="T39" fmla="*/ 288 h 334"/>
                        <a:gd name="T40" fmla="*/ 112 w 288"/>
                        <a:gd name="T41" fmla="*/ 266 h 334"/>
                        <a:gd name="T42" fmla="*/ 142 w 288"/>
                        <a:gd name="T43" fmla="*/ 242 h 334"/>
                        <a:gd name="T44" fmla="*/ 170 w 288"/>
                        <a:gd name="T45" fmla="*/ 212 h 334"/>
                        <a:gd name="T46" fmla="*/ 196 w 288"/>
                        <a:gd name="T47" fmla="*/ 180 h 334"/>
                        <a:gd name="T48" fmla="*/ 220 w 288"/>
                        <a:gd name="T49" fmla="*/ 142 h 334"/>
                        <a:gd name="T50" fmla="*/ 238 w 288"/>
                        <a:gd name="T51" fmla="*/ 100 h 334"/>
                        <a:gd name="T52" fmla="*/ 250 w 288"/>
                        <a:gd name="T53" fmla="*/ 54 h 334"/>
                        <a:gd name="T54" fmla="*/ 254 w 288"/>
                        <a:gd name="T55" fmla="*/ 2 h 334"/>
                        <a:gd name="T56" fmla="*/ 288 w 288"/>
                        <a:gd name="T57" fmla="*/ 0 h 334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88"/>
                        <a:gd name="T88" fmla="*/ 0 h 334"/>
                        <a:gd name="T89" fmla="*/ 288 w 288"/>
                        <a:gd name="T90" fmla="*/ 334 h 334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88" h="334">
                          <a:moveTo>
                            <a:pt x="288" y="0"/>
                          </a:moveTo>
                          <a:lnTo>
                            <a:pt x="284" y="52"/>
                          </a:lnTo>
                          <a:lnTo>
                            <a:pt x="272" y="98"/>
                          </a:lnTo>
                          <a:lnTo>
                            <a:pt x="254" y="140"/>
                          </a:lnTo>
                          <a:lnTo>
                            <a:pt x="230" y="176"/>
                          </a:lnTo>
                          <a:lnTo>
                            <a:pt x="204" y="208"/>
                          </a:lnTo>
                          <a:lnTo>
                            <a:pt x="174" y="238"/>
                          </a:lnTo>
                          <a:lnTo>
                            <a:pt x="144" y="262"/>
                          </a:lnTo>
                          <a:lnTo>
                            <a:pt x="112" y="282"/>
                          </a:lnTo>
                          <a:lnTo>
                            <a:pt x="84" y="298"/>
                          </a:lnTo>
                          <a:lnTo>
                            <a:pt x="56" y="312"/>
                          </a:lnTo>
                          <a:lnTo>
                            <a:pt x="34" y="322"/>
                          </a:lnTo>
                          <a:lnTo>
                            <a:pt x="16" y="328"/>
                          </a:lnTo>
                          <a:lnTo>
                            <a:pt x="4" y="332"/>
                          </a:lnTo>
                          <a:lnTo>
                            <a:pt x="0" y="334"/>
                          </a:lnTo>
                          <a:lnTo>
                            <a:pt x="4" y="332"/>
                          </a:lnTo>
                          <a:lnTo>
                            <a:pt x="16" y="326"/>
                          </a:lnTo>
                          <a:lnTo>
                            <a:pt x="34" y="318"/>
                          </a:lnTo>
                          <a:lnTo>
                            <a:pt x="56" y="304"/>
                          </a:lnTo>
                          <a:lnTo>
                            <a:pt x="84" y="288"/>
                          </a:lnTo>
                          <a:lnTo>
                            <a:pt x="112" y="266"/>
                          </a:lnTo>
                          <a:lnTo>
                            <a:pt x="142" y="242"/>
                          </a:lnTo>
                          <a:lnTo>
                            <a:pt x="170" y="212"/>
                          </a:lnTo>
                          <a:lnTo>
                            <a:pt x="196" y="180"/>
                          </a:lnTo>
                          <a:lnTo>
                            <a:pt x="220" y="142"/>
                          </a:lnTo>
                          <a:lnTo>
                            <a:pt x="238" y="100"/>
                          </a:lnTo>
                          <a:lnTo>
                            <a:pt x="250" y="54"/>
                          </a:lnTo>
                          <a:lnTo>
                            <a:pt x="254" y="2"/>
                          </a:lnTo>
                          <a:lnTo>
                            <a:pt x="288" y="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49019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23570" name="Group 47"/>
                <p:cNvGrpSpPr>
                  <a:grpSpLocks/>
                </p:cNvGrpSpPr>
                <p:nvPr/>
              </p:nvGrpSpPr>
              <p:grpSpPr bwMode="auto">
                <a:xfrm>
                  <a:off x="1581" y="1692"/>
                  <a:ext cx="799" cy="824"/>
                  <a:chOff x="2789" y="1625"/>
                  <a:chExt cx="907" cy="907"/>
                </a:xfrm>
              </p:grpSpPr>
              <p:sp>
                <p:nvSpPr>
                  <p:cNvPr id="23573" name="Oval 48"/>
                  <p:cNvSpPr>
                    <a:spLocks noChangeArrowheads="1"/>
                  </p:cNvSpPr>
                  <p:nvPr/>
                </p:nvSpPr>
                <p:spPr bwMode="gray">
                  <a:xfrm>
                    <a:off x="2789" y="1625"/>
                    <a:ext cx="907" cy="9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50000">
                        <a:srgbClr val="83A6A7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74" name="Oval 49"/>
                  <p:cNvSpPr>
                    <a:spLocks noChangeArrowheads="1"/>
                  </p:cNvSpPr>
                  <p:nvPr/>
                </p:nvSpPr>
                <p:spPr bwMode="gray">
                  <a:xfrm>
                    <a:off x="2789" y="1625"/>
                    <a:ext cx="907" cy="90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83A6A7">
                          <a:alpha val="32001"/>
                        </a:srgbClr>
                      </a:gs>
                      <a:gs pos="100000">
                        <a:srgbClr val="000000">
                          <a:alpha val="89998"/>
                        </a:srgbClr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75" name="Oval 50"/>
                  <p:cNvSpPr>
                    <a:spLocks noChangeArrowheads="1"/>
                  </p:cNvSpPr>
                  <p:nvPr/>
                </p:nvSpPr>
                <p:spPr bwMode="gray">
                  <a:xfrm>
                    <a:off x="2849" y="1684"/>
                    <a:ext cx="787" cy="78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75A5A"/>
                      </a:gs>
                      <a:gs pos="50000">
                        <a:srgbClr val="83A6A7"/>
                      </a:gs>
                      <a:gs pos="100000">
                        <a:srgbClr val="475A5A"/>
                      </a:gs>
                    </a:gsLst>
                    <a:lin ang="189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76" name="Oval 51"/>
                  <p:cNvSpPr>
                    <a:spLocks noChangeArrowheads="1"/>
                  </p:cNvSpPr>
                  <p:nvPr/>
                </p:nvSpPr>
                <p:spPr bwMode="gray">
                  <a:xfrm>
                    <a:off x="2849" y="1686"/>
                    <a:ext cx="787" cy="78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3696A"/>
                      </a:gs>
                      <a:gs pos="100000">
                        <a:srgbClr val="83A6A7">
                          <a:alpha val="0"/>
                        </a:srgbClr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23577" name="Oval 52"/>
                  <p:cNvSpPr>
                    <a:spLocks noChangeArrowheads="1"/>
                  </p:cNvSpPr>
                  <p:nvPr/>
                </p:nvSpPr>
                <p:spPr bwMode="gray">
                  <a:xfrm>
                    <a:off x="2888" y="1724"/>
                    <a:ext cx="709" cy="709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23578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2899" y="1735"/>
                    <a:ext cx="687" cy="688"/>
                    <a:chOff x="4166" y="1706"/>
                    <a:chExt cx="1252" cy="1252"/>
                  </a:xfrm>
                </p:grpSpPr>
                <p:sp>
                  <p:nvSpPr>
                    <p:cNvPr id="23579" name="Oval 54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66" y="1706"/>
                      <a:ext cx="1252" cy="125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636869"/>
                        </a:gs>
                        <a:gs pos="100000">
                          <a:srgbClr val="D6E1E2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580" name="Oval 55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82" y="1713"/>
                      <a:ext cx="1222" cy="122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D6E1E2">
                            <a:alpha val="0"/>
                          </a:srgbClr>
                        </a:gs>
                        <a:gs pos="100000">
                          <a:srgbClr val="F1F5F5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581" name="Oval 5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195" y="1725"/>
                      <a:ext cx="1162" cy="1141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AAB2B3"/>
                        </a:gs>
                        <a:gs pos="100000">
                          <a:srgbClr val="D6E1E2">
                            <a:alpha val="48000"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582" name="Oval 57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263" y="1757"/>
                      <a:ext cx="1033" cy="92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D6E1E2">
                            <a:alpha val="37999"/>
                          </a:srgb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eaVert"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sp>
              <p:nvSpPr>
                <p:cNvPr id="23571" name="Text Box 78"/>
                <p:cNvSpPr txBox="1">
                  <a:spLocks noChangeArrowheads="1"/>
                </p:cNvSpPr>
                <p:nvPr/>
              </p:nvSpPr>
              <p:spPr bwMode="gray">
                <a:xfrm rot="3925970">
                  <a:off x="1676" y="2922"/>
                  <a:ext cx="1190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zh-CN" altLang="en-US" sz="1400" b="1">
                      <a:solidFill>
                        <a:srgbClr val="FFFFFF"/>
                      </a:solidFill>
                    </a:rPr>
                    <a:t>全国优惠活动：</a:t>
                  </a:r>
                  <a:r>
                    <a:rPr lang="en-US" altLang="zh-CN" sz="1400" b="1">
                      <a:solidFill>
                        <a:srgbClr val="FFFFFF"/>
                      </a:solidFill>
                    </a:rPr>
                    <a:t>3,016</a:t>
                  </a:r>
                </a:p>
              </p:txBody>
            </p:sp>
            <p:sp>
              <p:nvSpPr>
                <p:cNvPr id="53327" name="Text Box 79"/>
                <p:cNvSpPr txBox="1">
                  <a:spLocks noChangeArrowheads="1"/>
                </p:cNvSpPr>
                <p:nvPr/>
              </p:nvSpPr>
              <p:spPr bwMode="gray">
                <a:xfrm rot="3925970">
                  <a:off x="1970" y="2699"/>
                  <a:ext cx="921" cy="1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/>
                  <a:ext uri="{91240B29-F687-4F45-9708-019B960494DF}"/>
                  <a:ext uri="{AF507438-7753-43E0-B8FC-AC1667EBCBE1}"/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zh-CN" altLang="en-US" sz="1150" b="1" dirty="0">
                      <a:solidFill>
                        <a:srgbClr val="2B166E"/>
                      </a:solidFill>
                    </a:rPr>
                    <a:t>华中区域优惠：</a:t>
                  </a:r>
                  <a:r>
                    <a:rPr lang="en-US" altLang="zh-CN" sz="1150" b="1" dirty="0">
                      <a:solidFill>
                        <a:srgbClr val="2B166E"/>
                      </a:solidFill>
                    </a:rPr>
                    <a:t>587</a:t>
                  </a:r>
                </a:p>
              </p:txBody>
            </p:sp>
          </p:grpSp>
          <p:sp>
            <p:nvSpPr>
              <p:cNvPr id="23568" name="Text Box 87"/>
              <p:cNvSpPr txBox="1">
                <a:spLocks noChangeArrowheads="1"/>
              </p:cNvSpPr>
              <p:nvPr/>
            </p:nvSpPr>
            <p:spPr bwMode="gray">
              <a:xfrm>
                <a:off x="2740919" y="3110211"/>
                <a:ext cx="77457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 sz="1200" b="1">
                    <a:solidFill>
                      <a:schemeClr val="tx2"/>
                    </a:solidFill>
                    <a:latin typeface="Verdana" pitchFamily="34" charset="0"/>
                  </a:rPr>
                  <a:t>2012</a:t>
                </a:r>
                <a:r>
                  <a:rPr lang="zh-CN" altLang="en-US" sz="1200" b="1">
                    <a:solidFill>
                      <a:schemeClr val="tx2"/>
                    </a:solidFill>
                    <a:latin typeface="Verdana" pitchFamily="34" charset="0"/>
                  </a:rPr>
                  <a:t>年</a:t>
                </a:r>
                <a:endParaRPr lang="en-US" altLang="zh-CN" sz="1200" b="1">
                  <a:solidFill>
                    <a:schemeClr val="tx2"/>
                  </a:solidFill>
                  <a:latin typeface="Verdana" pitchFamily="34" charset="0"/>
                </a:endParaRPr>
              </a:p>
              <a:p>
                <a:pPr eaLnBrk="0" hangingPunct="0"/>
                <a:r>
                  <a:rPr lang="en-US" altLang="zh-CN" sz="1200" b="1">
                    <a:solidFill>
                      <a:schemeClr val="tx2"/>
                    </a:solidFill>
                    <a:latin typeface="Verdana" pitchFamily="34" charset="0"/>
                  </a:rPr>
                  <a:t>5,299</a:t>
                </a:r>
              </a:p>
            </p:txBody>
          </p:sp>
        </p:grpSp>
      </p:grpSp>
      <p:grpSp>
        <p:nvGrpSpPr>
          <p:cNvPr id="23555" name="组合 82"/>
          <p:cNvGrpSpPr>
            <a:grpSpLocks/>
          </p:cNvGrpSpPr>
          <p:nvPr/>
        </p:nvGrpSpPr>
        <p:grpSpPr bwMode="auto">
          <a:xfrm>
            <a:off x="1285875" y="1714500"/>
            <a:ext cx="6143625" cy="381000"/>
            <a:chOff x="1285807" y="1714488"/>
            <a:chExt cx="6144409" cy="381001"/>
          </a:xfrm>
        </p:grpSpPr>
        <p:grpSp>
          <p:nvGrpSpPr>
            <p:cNvPr id="23557" name="Group 94"/>
            <p:cNvGrpSpPr>
              <a:grpSpLocks/>
            </p:cNvGrpSpPr>
            <p:nvPr/>
          </p:nvGrpSpPr>
          <p:grpSpPr bwMode="auto">
            <a:xfrm>
              <a:off x="1285807" y="1714488"/>
              <a:ext cx="6144409" cy="381001"/>
              <a:chOff x="1093" y="1170"/>
              <a:chExt cx="3587" cy="240"/>
            </a:xfrm>
          </p:grpSpPr>
          <p:sp>
            <p:nvSpPr>
              <p:cNvPr id="23559" name="Text Box 84"/>
              <p:cNvSpPr txBox="1">
                <a:spLocks noChangeArrowheads="1"/>
              </p:cNvSpPr>
              <p:nvPr/>
            </p:nvSpPr>
            <p:spPr bwMode="gray">
              <a:xfrm>
                <a:off x="1093" y="1177"/>
                <a:ext cx="48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 b="1">
                    <a:solidFill>
                      <a:schemeClr val="tx2"/>
                    </a:solidFill>
                    <a:latin typeface="Verdana" pitchFamily="34" charset="0"/>
                  </a:rPr>
                  <a:t>2010</a:t>
                </a:r>
              </a:p>
            </p:txBody>
          </p:sp>
          <p:sp>
            <p:nvSpPr>
              <p:cNvPr id="23560" name="Text Box 85"/>
              <p:cNvSpPr txBox="1">
                <a:spLocks noChangeArrowheads="1"/>
              </p:cNvSpPr>
              <p:nvPr/>
            </p:nvSpPr>
            <p:spPr bwMode="gray">
              <a:xfrm>
                <a:off x="2649" y="1177"/>
                <a:ext cx="48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>
                    <a:solidFill>
                      <a:schemeClr val="tx2"/>
                    </a:solidFill>
                    <a:latin typeface="Verdana" pitchFamily="34" charset="0"/>
                  </a:rPr>
                  <a:t>2011</a:t>
                </a:r>
              </a:p>
            </p:txBody>
          </p:sp>
          <p:sp>
            <p:nvSpPr>
              <p:cNvPr id="23561" name="Text Box 87"/>
              <p:cNvSpPr txBox="1">
                <a:spLocks noChangeArrowheads="1"/>
              </p:cNvSpPr>
              <p:nvPr/>
            </p:nvSpPr>
            <p:spPr bwMode="gray">
              <a:xfrm>
                <a:off x="4192" y="1170"/>
                <a:ext cx="48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>
                    <a:solidFill>
                      <a:schemeClr val="tx2"/>
                    </a:solidFill>
                    <a:latin typeface="Verdana" pitchFamily="34" charset="0"/>
                  </a:rPr>
                  <a:t>2012</a:t>
                </a:r>
              </a:p>
            </p:txBody>
          </p:sp>
          <p:cxnSp>
            <p:nvCxnSpPr>
              <p:cNvPr id="23562" name="AutoShape 88"/>
              <p:cNvCxnSpPr>
                <a:cxnSpLocks noChangeShapeType="1"/>
                <a:stCxn id="23559" idx="3"/>
                <a:endCxn id="23560" idx="1"/>
              </p:cNvCxnSpPr>
              <p:nvPr/>
            </p:nvCxnSpPr>
            <p:spPr bwMode="gray">
              <a:xfrm>
                <a:off x="1581" y="1294"/>
                <a:ext cx="1068" cy="1"/>
              </a:xfrm>
              <a:prstGeom prst="straightConnector1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3558" name="AutoShape 88"/>
            <p:cNvCxnSpPr>
              <a:cxnSpLocks noChangeShapeType="1"/>
            </p:cNvCxnSpPr>
            <p:nvPr/>
          </p:nvCxnSpPr>
          <p:spPr bwMode="gray">
            <a:xfrm>
              <a:off x="4772264" y="1928802"/>
              <a:ext cx="1800000" cy="1588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</p:cxnSp>
      </p:grpSp>
      <p:sp>
        <p:nvSpPr>
          <p:cNvPr id="81" name="AutoShape 35"/>
          <p:cNvSpPr>
            <a:spLocks noChangeArrowheads="1"/>
          </p:cNvSpPr>
          <p:nvPr/>
        </p:nvSpPr>
        <p:spPr bwMode="gray">
          <a:xfrm>
            <a:off x="2000250" y="5929313"/>
            <a:ext cx="5500688" cy="4762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CASHL</a:t>
            </a:r>
            <a:r>
              <a:rPr lang="zh-CN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优惠活动期间的服务量占全年服务量的一半以上。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2000" dirty="0" smtClean="0">
                <a:solidFill>
                  <a:srgbClr val="FFFFFF"/>
                </a:solidFill>
                <a:ea typeface="宋体" charset="-122"/>
              </a:rPr>
              <a:t>华中区域中心</a:t>
            </a:r>
            <a:r>
              <a:rPr lang="en-US" altLang="zh-CN" sz="2000" dirty="0" smtClean="0">
                <a:solidFill>
                  <a:srgbClr val="FFFFFF"/>
                </a:solidFill>
                <a:ea typeface="宋体" charset="-122"/>
              </a:rPr>
              <a:t>CASHL</a:t>
            </a:r>
            <a:r>
              <a:rPr lang="zh-CN" altLang="en-US" sz="2000" dirty="0" smtClean="0">
                <a:solidFill>
                  <a:srgbClr val="FFFFFF"/>
                </a:solidFill>
                <a:ea typeface="宋体" charset="-122"/>
              </a:rPr>
              <a:t>文献传递满足率</a:t>
            </a:r>
            <a:endParaRPr lang="zh-CN" altLang="en-US" sz="2000" dirty="0" smtClean="0">
              <a:ea typeface="宋体" charset="-122"/>
            </a:endParaRPr>
          </a:p>
        </p:txBody>
      </p:sp>
      <p:graphicFrame>
        <p:nvGraphicFramePr>
          <p:cNvPr id="24578" name="图表 5"/>
          <p:cNvGraphicFramePr>
            <a:graphicFrameLocks/>
          </p:cNvGraphicFramePr>
          <p:nvPr/>
        </p:nvGraphicFramePr>
        <p:xfrm>
          <a:off x="1020763" y="1735138"/>
          <a:ext cx="6864350" cy="4633912"/>
        </p:xfrm>
        <a:graphic>
          <a:graphicData uri="http://schemas.openxmlformats.org/presentationml/2006/ole">
            <p:oleObj spid="_x0000_s24578" r:id="rId3" imgW="6864691" imgH="4633362" progId="Excel.Sheet.8">
              <p:embed/>
            </p:oleObj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组合 14"/>
          <p:cNvGrpSpPr>
            <a:grpSpLocks/>
          </p:cNvGrpSpPr>
          <p:nvPr/>
        </p:nvGrpSpPr>
        <p:grpSpPr bwMode="auto">
          <a:xfrm>
            <a:off x="928688" y="1992313"/>
            <a:ext cx="7434262" cy="4151312"/>
            <a:chOff x="1116013" y="1408166"/>
            <a:chExt cx="7434418" cy="4151134"/>
          </a:xfrm>
        </p:grpSpPr>
        <p:sp>
          <p:nvSpPr>
            <p:cNvPr id="25603" name="Line 3"/>
            <p:cNvSpPr>
              <a:spLocks noChangeShapeType="1"/>
            </p:cNvSpPr>
            <p:nvPr/>
          </p:nvSpPr>
          <p:spPr bwMode="auto">
            <a:xfrm>
              <a:off x="1142976" y="1714488"/>
              <a:ext cx="0" cy="3096000"/>
            </a:xfrm>
            <a:prstGeom prst="line">
              <a:avLst/>
            </a:prstGeom>
            <a:noFill/>
            <a:ln w="9525">
              <a:solidFill>
                <a:srgbClr val="1C1C1C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5604" name="Group 15"/>
            <p:cNvGrpSpPr>
              <a:grpSpLocks/>
            </p:cNvGrpSpPr>
            <p:nvPr/>
          </p:nvGrpSpPr>
          <p:grpSpPr bwMode="auto">
            <a:xfrm>
              <a:off x="1116013" y="1408166"/>
              <a:ext cx="7434418" cy="4151134"/>
              <a:chOff x="1084" y="1487"/>
              <a:chExt cx="4220" cy="2263"/>
            </a:xfrm>
          </p:grpSpPr>
          <p:sp>
            <p:nvSpPr>
              <p:cNvPr id="25605" name="Line 3"/>
              <p:cNvSpPr>
                <a:spLocks noChangeShapeType="1"/>
              </p:cNvSpPr>
              <p:nvPr/>
            </p:nvSpPr>
            <p:spPr bwMode="auto">
              <a:xfrm>
                <a:off x="2376" y="2082"/>
                <a:ext cx="0" cy="1573"/>
              </a:xfrm>
              <a:prstGeom prst="line">
                <a:avLst/>
              </a:prstGeom>
              <a:noFill/>
              <a:ln w="9525">
                <a:solidFill>
                  <a:srgbClr val="1C1C1C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606" name="Line 4"/>
              <p:cNvSpPr>
                <a:spLocks noChangeShapeType="1"/>
              </p:cNvSpPr>
              <p:nvPr/>
            </p:nvSpPr>
            <p:spPr bwMode="auto">
              <a:xfrm>
                <a:off x="3735" y="2345"/>
                <a:ext cx="0" cy="1178"/>
              </a:xfrm>
              <a:prstGeom prst="line">
                <a:avLst/>
              </a:prstGeom>
              <a:noFill/>
              <a:ln w="9525">
                <a:solidFill>
                  <a:srgbClr val="1C1C1C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607" name="Line 5"/>
              <p:cNvSpPr>
                <a:spLocks noChangeShapeType="1"/>
              </p:cNvSpPr>
              <p:nvPr/>
            </p:nvSpPr>
            <p:spPr bwMode="auto">
              <a:xfrm>
                <a:off x="5019" y="2589"/>
                <a:ext cx="0" cy="981"/>
              </a:xfrm>
              <a:prstGeom prst="line">
                <a:avLst/>
              </a:prstGeom>
              <a:noFill/>
              <a:ln w="9525">
                <a:solidFill>
                  <a:srgbClr val="1C1C1C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2" name="Freeform 6"/>
              <p:cNvSpPr>
                <a:spLocks/>
              </p:cNvSpPr>
              <p:nvPr/>
            </p:nvSpPr>
            <p:spPr bwMode="gray">
              <a:xfrm rot="1473071">
                <a:off x="1217" y="1487"/>
                <a:ext cx="4087" cy="1028"/>
              </a:xfrm>
              <a:custGeom>
                <a:avLst/>
                <a:gdLst>
                  <a:gd name="connsiteX0" fmla="*/ 0 w 4247"/>
                  <a:gd name="connsiteY0" fmla="*/ 761 h 1028"/>
                  <a:gd name="connsiteX1" fmla="*/ 1543 w 4247"/>
                  <a:gd name="connsiteY1" fmla="*/ 312 h 1028"/>
                  <a:gd name="connsiteX2" fmla="*/ 1543 w 4247"/>
                  <a:gd name="connsiteY2" fmla="*/ 579 h 1028"/>
                  <a:gd name="connsiteX3" fmla="*/ 2764 w 4247"/>
                  <a:gd name="connsiteY3" fmla="*/ 246 h 1028"/>
                  <a:gd name="connsiteX4" fmla="*/ 2757 w 4247"/>
                  <a:gd name="connsiteY4" fmla="*/ 485 h 1028"/>
                  <a:gd name="connsiteX5" fmla="*/ 3815 w 4247"/>
                  <a:gd name="connsiteY5" fmla="*/ 228 h 1028"/>
                  <a:gd name="connsiteX6" fmla="*/ 3815 w 4247"/>
                  <a:gd name="connsiteY6" fmla="*/ 0 h 1028"/>
                  <a:gd name="connsiteX7" fmla="*/ 4247 w 4247"/>
                  <a:gd name="connsiteY7" fmla="*/ 306 h 1028"/>
                  <a:gd name="connsiteX8" fmla="*/ 3851 w 4247"/>
                  <a:gd name="connsiteY8" fmla="*/ 744 h 1028"/>
                  <a:gd name="connsiteX9" fmla="*/ 3845 w 4247"/>
                  <a:gd name="connsiteY9" fmla="*/ 504 h 1028"/>
                  <a:gd name="connsiteX10" fmla="*/ 2501 w 4247"/>
                  <a:gd name="connsiteY10" fmla="*/ 870 h 1028"/>
                  <a:gd name="connsiteX11" fmla="*/ 2501 w 4247"/>
                  <a:gd name="connsiteY11" fmla="*/ 606 h 1028"/>
                  <a:gd name="connsiteX12" fmla="*/ 1277 w 4247"/>
                  <a:gd name="connsiteY12" fmla="*/ 930 h 1028"/>
                  <a:gd name="connsiteX13" fmla="*/ 1277 w 4247"/>
                  <a:gd name="connsiteY13" fmla="*/ 654 h 1028"/>
                  <a:gd name="connsiteX14" fmla="*/ 0 w 4247"/>
                  <a:gd name="connsiteY14" fmla="*/ 1028 h 1028"/>
                  <a:gd name="connsiteX15" fmla="*/ 8 w 4247"/>
                  <a:gd name="connsiteY15" fmla="*/ 1018 h 1028"/>
                  <a:gd name="connsiteX16" fmla="*/ 0 w 4247"/>
                  <a:gd name="connsiteY16" fmla="*/ 761 h 1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247" h="1028">
                    <a:moveTo>
                      <a:pt x="0" y="761"/>
                    </a:moveTo>
                    <a:lnTo>
                      <a:pt x="1543" y="312"/>
                    </a:lnTo>
                    <a:lnTo>
                      <a:pt x="1543" y="579"/>
                    </a:lnTo>
                    <a:lnTo>
                      <a:pt x="2764" y="246"/>
                    </a:lnTo>
                    <a:cubicBezTo>
                      <a:pt x="2762" y="326"/>
                      <a:pt x="2759" y="405"/>
                      <a:pt x="2757" y="485"/>
                    </a:cubicBezTo>
                    <a:lnTo>
                      <a:pt x="3815" y="228"/>
                    </a:lnTo>
                    <a:lnTo>
                      <a:pt x="3815" y="0"/>
                    </a:lnTo>
                    <a:lnTo>
                      <a:pt x="4247" y="306"/>
                    </a:lnTo>
                    <a:lnTo>
                      <a:pt x="3851" y="744"/>
                    </a:lnTo>
                    <a:lnTo>
                      <a:pt x="3845" y="504"/>
                    </a:lnTo>
                    <a:lnTo>
                      <a:pt x="2501" y="870"/>
                    </a:lnTo>
                    <a:lnTo>
                      <a:pt x="2501" y="606"/>
                    </a:lnTo>
                    <a:lnTo>
                      <a:pt x="1277" y="930"/>
                    </a:lnTo>
                    <a:lnTo>
                      <a:pt x="1277" y="654"/>
                    </a:lnTo>
                    <a:lnTo>
                      <a:pt x="0" y="1028"/>
                    </a:lnTo>
                    <a:cubicBezTo>
                      <a:pt x="3" y="1025"/>
                      <a:pt x="5" y="1021"/>
                      <a:pt x="8" y="1018"/>
                    </a:cubicBezTo>
                    <a:cubicBezTo>
                      <a:pt x="5" y="932"/>
                      <a:pt x="3" y="847"/>
                      <a:pt x="0" y="76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  <a:scene3d>
                <a:camera prst="legacyPerspectiveTopRight" fov="4200000">
                  <a:rot lat="21291196" lon="21012262" rev="3018000"/>
                </a:camera>
                <a:lightRig rig="legacyFlat4" dir="b"/>
              </a:scene3d>
              <a:sp3d extrusionH="3810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zh-CN" altLang="en-US">
                  <a:ea typeface="+mn-ea"/>
                </a:endParaRPr>
              </a:p>
            </p:txBody>
          </p:sp>
          <p:sp>
            <p:nvSpPr>
              <p:cNvPr id="25609" name="AutoShape 7"/>
              <p:cNvSpPr>
                <a:spLocks noChangeArrowheads="1"/>
              </p:cNvSpPr>
              <p:nvPr/>
            </p:nvSpPr>
            <p:spPr bwMode="ltGray">
              <a:xfrm>
                <a:off x="3714" y="3327"/>
                <a:ext cx="1315" cy="423"/>
              </a:xfrm>
              <a:prstGeom prst="bevel">
                <a:avLst>
                  <a:gd name="adj" fmla="val 5949"/>
                </a:avLst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服务响应时间：</a:t>
                </a:r>
                <a:r>
                  <a:rPr lang="en-US" altLang="zh-CN" sz="1400">
                    <a:solidFill>
                      <a:schemeClr val="bg1"/>
                    </a:solidFill>
                  </a:rPr>
                  <a:t>2.23</a:t>
                </a:r>
                <a:r>
                  <a:rPr lang="zh-CN" altLang="en-US" sz="1400">
                    <a:solidFill>
                      <a:schemeClr val="bg1"/>
                    </a:solidFill>
                  </a:rPr>
                  <a:t>天</a:t>
                </a:r>
                <a:endParaRPr lang="en-US" altLang="zh-CN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5610" name="Text Box 8"/>
              <p:cNvSpPr txBox="1">
                <a:spLocks noChangeArrowheads="1"/>
              </p:cNvSpPr>
              <p:nvPr/>
            </p:nvSpPr>
            <p:spPr bwMode="black">
              <a:xfrm>
                <a:off x="1174" y="2589"/>
                <a:ext cx="1089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20650" indent="-120650" algn="ctr">
                  <a:lnSpc>
                    <a:spcPct val="60000"/>
                  </a:lnSpc>
                  <a:spcBef>
                    <a:spcPct val="50000"/>
                  </a:spcBef>
                  <a:buClr>
                    <a:srgbClr val="1F3F5F"/>
                  </a:buClr>
                </a:pPr>
                <a:r>
                  <a:rPr lang="en-US" altLang="zh-CN" sz="2400">
                    <a:solidFill>
                      <a:srgbClr val="1C1C1C"/>
                    </a:solidFill>
                  </a:rPr>
                  <a:t>2010</a:t>
                </a:r>
                <a:r>
                  <a:rPr lang="zh-CN" altLang="en-US" sz="2400">
                    <a:solidFill>
                      <a:srgbClr val="1C1C1C"/>
                    </a:solidFill>
                  </a:rPr>
                  <a:t>年</a:t>
                </a:r>
                <a:endParaRPr lang="en-US" altLang="zh-CN" sz="2400">
                  <a:solidFill>
                    <a:srgbClr val="1C1C1C"/>
                  </a:solidFill>
                </a:endParaRPr>
              </a:p>
            </p:txBody>
          </p:sp>
          <p:sp>
            <p:nvSpPr>
              <p:cNvPr id="25611" name="AutoShape 10"/>
              <p:cNvSpPr>
                <a:spLocks noChangeArrowheads="1"/>
              </p:cNvSpPr>
              <p:nvPr/>
            </p:nvSpPr>
            <p:spPr bwMode="ltGray">
              <a:xfrm>
                <a:off x="2354" y="3327"/>
                <a:ext cx="1361" cy="423"/>
              </a:xfrm>
              <a:prstGeom prst="bevel">
                <a:avLst>
                  <a:gd name="adj" fmla="val 5949"/>
                </a:avLst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1400">
                    <a:solidFill>
                      <a:srgbClr val="FFFFFF"/>
                    </a:solidFill>
                  </a:rPr>
                  <a:t>服务响应时间：</a:t>
                </a:r>
                <a:r>
                  <a:rPr lang="en-US" altLang="zh-CN" sz="1400">
                    <a:solidFill>
                      <a:srgbClr val="FFFFFF"/>
                    </a:solidFill>
                  </a:rPr>
                  <a:t>3.65</a:t>
                </a:r>
                <a:r>
                  <a:rPr lang="zh-CN" altLang="en-US" sz="1400">
                    <a:solidFill>
                      <a:srgbClr val="FFFFFF"/>
                    </a:solidFill>
                  </a:rPr>
                  <a:t>天</a:t>
                </a:r>
                <a:endParaRPr lang="en-US" altLang="zh-CN"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2" name="AutoShape 11"/>
              <p:cNvSpPr>
                <a:spLocks noChangeArrowheads="1"/>
              </p:cNvSpPr>
              <p:nvPr/>
            </p:nvSpPr>
            <p:spPr bwMode="ltGray">
              <a:xfrm>
                <a:off x="1084" y="3327"/>
                <a:ext cx="1270" cy="423"/>
              </a:xfrm>
              <a:prstGeom prst="bevel">
                <a:avLst>
                  <a:gd name="adj" fmla="val 5949"/>
                </a:avLst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1400">
                    <a:solidFill>
                      <a:srgbClr val="FFFFFF"/>
                    </a:solidFill>
                  </a:rPr>
                  <a:t>服务响应时间：</a:t>
                </a:r>
                <a:r>
                  <a:rPr lang="en-US" altLang="zh-CN" sz="1400">
                    <a:solidFill>
                      <a:srgbClr val="FFFFFF"/>
                    </a:solidFill>
                  </a:rPr>
                  <a:t>3.83</a:t>
                </a:r>
                <a:r>
                  <a:rPr lang="zh-CN" altLang="en-US" sz="1400">
                    <a:solidFill>
                      <a:srgbClr val="FFFFFF"/>
                    </a:solidFill>
                  </a:rPr>
                  <a:t>天</a:t>
                </a:r>
                <a:endParaRPr lang="en-US" altLang="zh-CN"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3" name="Text Box 12"/>
              <p:cNvSpPr txBox="1">
                <a:spLocks noChangeArrowheads="1"/>
              </p:cNvSpPr>
              <p:nvPr/>
            </p:nvSpPr>
            <p:spPr bwMode="black">
              <a:xfrm>
                <a:off x="2399" y="2628"/>
                <a:ext cx="121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20650" indent="-120650" algn="ctr">
                  <a:spcBef>
                    <a:spcPct val="50000"/>
                  </a:spcBef>
                  <a:buClr>
                    <a:srgbClr val="1F3F5F"/>
                  </a:buClr>
                </a:pPr>
                <a:r>
                  <a:rPr lang="en-US" altLang="zh-CN" sz="2400">
                    <a:solidFill>
                      <a:srgbClr val="1C1C1C"/>
                    </a:solidFill>
                  </a:rPr>
                  <a:t>2011</a:t>
                </a:r>
                <a:r>
                  <a:rPr lang="zh-CN" altLang="en-US" sz="2400">
                    <a:solidFill>
                      <a:srgbClr val="1C1C1C"/>
                    </a:solidFill>
                  </a:rPr>
                  <a:t>年</a:t>
                </a:r>
                <a:endParaRPr lang="en-US" altLang="zh-CN" sz="2400">
                  <a:solidFill>
                    <a:srgbClr val="1C1C1C"/>
                  </a:solidFill>
                </a:endParaRPr>
              </a:p>
            </p:txBody>
          </p:sp>
          <p:sp>
            <p:nvSpPr>
              <p:cNvPr id="25614" name="Text Box 13"/>
              <p:cNvSpPr txBox="1">
                <a:spLocks noChangeArrowheads="1"/>
              </p:cNvSpPr>
              <p:nvPr/>
            </p:nvSpPr>
            <p:spPr bwMode="black">
              <a:xfrm>
                <a:off x="3760" y="2804"/>
                <a:ext cx="118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20650" indent="-120650" algn="ctr">
                  <a:spcBef>
                    <a:spcPct val="50000"/>
                  </a:spcBef>
                  <a:buClr>
                    <a:srgbClr val="1F3F5F"/>
                  </a:buClr>
                </a:pPr>
                <a:r>
                  <a:rPr lang="en-US" altLang="zh-CN" sz="2400">
                    <a:solidFill>
                      <a:srgbClr val="1C1C1C"/>
                    </a:solidFill>
                  </a:rPr>
                  <a:t>2012</a:t>
                </a:r>
                <a:r>
                  <a:rPr lang="zh-CN" altLang="en-US" sz="2400">
                    <a:solidFill>
                      <a:srgbClr val="1C1C1C"/>
                    </a:solidFill>
                  </a:rPr>
                  <a:t>年</a:t>
                </a:r>
                <a:endParaRPr lang="en-US" altLang="zh-CN" sz="2400">
                  <a:solidFill>
                    <a:srgbClr val="1C1C1C"/>
                  </a:solidFill>
                </a:endParaRPr>
              </a:p>
            </p:txBody>
          </p:sp>
        </p:grpSp>
      </p:grpSp>
      <p:sp>
        <p:nvSpPr>
          <p:cNvPr id="25602" name="标题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2000" dirty="0" smtClean="0">
                <a:solidFill>
                  <a:srgbClr val="FFFFFF"/>
                </a:solidFill>
                <a:ea typeface="宋体" charset="-122"/>
              </a:rPr>
              <a:t>华中区域中心</a:t>
            </a:r>
            <a:r>
              <a:rPr lang="en-US" altLang="zh-CN" sz="2000" dirty="0" smtClean="0">
                <a:solidFill>
                  <a:srgbClr val="FFFFFF"/>
                </a:solidFill>
                <a:ea typeface="宋体" charset="-122"/>
              </a:rPr>
              <a:t>CASHL</a:t>
            </a:r>
            <a:r>
              <a:rPr lang="zh-CN" altLang="en-US" sz="2000" dirty="0" smtClean="0">
                <a:solidFill>
                  <a:srgbClr val="FFFFFF"/>
                </a:solidFill>
                <a:ea typeface="宋体" charset="-122"/>
              </a:rPr>
              <a:t>文献传递响应时间</a:t>
            </a:r>
            <a:endParaRPr lang="zh-CN" altLang="en-US" sz="2000" dirty="0" smtClean="0">
              <a:ea typeface="宋体" charset="-122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istrator\桌面\获奖证书1_副本_副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3838575"/>
            <a:ext cx="41560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Administrator\桌面\_MG_3262_副本_副本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413" y="1122363"/>
            <a:ext cx="410527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2000" smtClean="0">
                <a:solidFill>
                  <a:srgbClr val="FFFFFF"/>
                </a:solidFill>
                <a:ea typeface="宋体" charset="-122"/>
              </a:rPr>
              <a:t>华中区域中心获奖情况</a:t>
            </a:r>
            <a:endParaRPr lang="en-US" altLang="zh-CN" sz="2000" smtClean="0">
              <a:ea typeface="宋体" charset="-122"/>
            </a:endParaRPr>
          </a:p>
        </p:txBody>
      </p:sp>
      <p:grpSp>
        <p:nvGrpSpPr>
          <p:cNvPr id="2" name="组合 11"/>
          <p:cNvGrpSpPr>
            <a:grpSpLocks/>
          </p:cNvGrpSpPr>
          <p:nvPr/>
        </p:nvGrpSpPr>
        <p:grpSpPr bwMode="auto">
          <a:xfrm>
            <a:off x="0" y="1046163"/>
            <a:ext cx="5643563" cy="5526087"/>
            <a:chOff x="0" y="928670"/>
            <a:chExt cx="5643570" cy="5526000"/>
          </a:xfrm>
        </p:grpSpPr>
        <p:sp>
          <p:nvSpPr>
            <p:cNvPr id="48131" name="AutoShape 3"/>
            <p:cNvSpPr>
              <a:spLocks noChangeArrowheads="1"/>
            </p:cNvSpPr>
            <p:nvPr/>
          </p:nvSpPr>
          <p:spPr bwMode="gray">
            <a:xfrm>
              <a:off x="0" y="928670"/>
              <a:ext cx="5643570" cy="5526000"/>
            </a:xfrm>
            <a:prstGeom prst="rightArrow">
              <a:avLst>
                <a:gd name="adj1" fmla="val 78815"/>
                <a:gd name="adj2" fmla="val 39091"/>
              </a:avLst>
            </a:prstGeom>
            <a:gradFill rotWithShape="1">
              <a:gsLst>
                <a:gs pos="0">
                  <a:schemeClr val="accent1">
                    <a:gamma/>
                    <a:tint val="4000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+mn-ea"/>
              </a:endParaRPr>
            </a:p>
          </p:txBody>
        </p:sp>
        <p:sp>
          <p:nvSpPr>
            <p:cNvPr id="48132" name="AutoShape 4"/>
            <p:cNvSpPr>
              <a:spLocks noChangeArrowheads="1"/>
            </p:cNvSpPr>
            <p:nvPr/>
          </p:nvSpPr>
          <p:spPr bwMode="gray">
            <a:xfrm>
              <a:off x="142875" y="1643034"/>
              <a:ext cx="3779843" cy="1403328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altLang="zh-CN" sz="1400" dirty="0">
                  <a:solidFill>
                    <a:schemeClr val="bg1"/>
                  </a:solidFill>
                </a:rPr>
                <a:t>2005</a:t>
              </a:r>
              <a:r>
                <a:rPr lang="zh-CN" altLang="en-US" sz="1400" dirty="0">
                  <a:solidFill>
                    <a:schemeClr val="bg1"/>
                  </a:solidFill>
                </a:rPr>
                <a:t>年 优质服务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pPr eaLnBrk="0" hangingPunct="0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altLang="zh-CN" sz="1400" dirty="0">
                  <a:solidFill>
                    <a:schemeClr val="bg1"/>
                  </a:solidFill>
                </a:rPr>
                <a:t>2006</a:t>
              </a:r>
              <a:r>
                <a:rPr lang="zh-CN" altLang="en-US" sz="1400" dirty="0">
                  <a:solidFill>
                    <a:schemeClr val="bg1"/>
                  </a:solidFill>
                </a:rPr>
                <a:t>年 优质服务 特别贡献奖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pPr eaLnBrk="0" hangingPunct="0">
                <a:defRPr/>
              </a:pPr>
              <a:r>
                <a:rPr lang="en-US" altLang="zh-CN" sz="1400" dirty="0">
                  <a:solidFill>
                    <a:schemeClr val="bg1"/>
                  </a:solidFill>
                </a:rPr>
                <a:t>2007</a:t>
              </a:r>
              <a:r>
                <a:rPr lang="zh-CN" altLang="en-US" sz="1400" dirty="0">
                  <a:solidFill>
                    <a:schemeClr val="bg1"/>
                  </a:solidFill>
                </a:rPr>
                <a:t>年 较优质服务 特别贡献奖 先进个人奖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pPr eaLnBrk="0" hangingPunct="0">
                <a:spcBef>
                  <a:spcPts val="600"/>
                </a:spcBef>
                <a:defRPr/>
              </a:pPr>
              <a:r>
                <a:rPr lang="en-US" altLang="zh-CN" sz="1400" dirty="0">
                  <a:solidFill>
                    <a:schemeClr val="bg1"/>
                  </a:solidFill>
                </a:rPr>
                <a:t>2008</a:t>
              </a:r>
              <a:r>
                <a:rPr lang="zh-CN" altLang="en-US" sz="1400" dirty="0">
                  <a:solidFill>
                    <a:schemeClr val="bg1"/>
                  </a:solidFill>
                </a:rPr>
                <a:t>年 优质服务 宣传推广奖  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pPr eaLnBrk="0" hangingPunct="0">
                <a:defRPr/>
              </a:pPr>
              <a:r>
                <a:rPr lang="en-US" altLang="zh-CN" sz="1400" dirty="0">
                  <a:solidFill>
                    <a:schemeClr val="bg1"/>
                  </a:solidFill>
                </a:rPr>
                <a:t>             </a:t>
              </a:r>
              <a:r>
                <a:rPr lang="zh-CN" altLang="en-US" sz="1400" dirty="0">
                  <a:solidFill>
                    <a:schemeClr val="bg1"/>
                  </a:solidFill>
                </a:rPr>
                <a:t>优秀团队奖 特别贡献奖 先进个人奖</a:t>
              </a:r>
              <a:endParaRPr lang="en-US" altLang="zh-CN" sz="1400" dirty="0">
                <a:solidFill>
                  <a:schemeClr val="bg1"/>
                </a:solidFill>
              </a:endParaRPr>
            </a:p>
          </p:txBody>
        </p:sp>
        <p:sp>
          <p:nvSpPr>
            <p:cNvPr id="26631" name="AutoShape 5"/>
            <p:cNvSpPr>
              <a:spLocks noChangeArrowheads="1"/>
            </p:cNvSpPr>
            <p:nvPr/>
          </p:nvSpPr>
          <p:spPr bwMode="gray">
            <a:xfrm>
              <a:off x="142844" y="3204000"/>
              <a:ext cx="3780000" cy="1188000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rgbClr val="699D5F"/>
                </a:gs>
                <a:gs pos="100000">
                  <a:srgbClr val="96BB8F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ts val="600"/>
                </a:spcBef>
              </a:pPr>
              <a:endParaRPr lang="en-US" altLang="zh-CN" sz="1400">
                <a:solidFill>
                  <a:schemeClr val="bg1"/>
                </a:solidFill>
              </a:endParaRPr>
            </a:p>
            <a:p>
              <a:pPr eaLnBrk="0" hangingPunct="0"/>
              <a:r>
                <a:rPr lang="en-US" altLang="zh-CN" sz="1400">
                  <a:solidFill>
                    <a:schemeClr val="bg1"/>
                  </a:solidFill>
                </a:rPr>
                <a:t>2009</a:t>
              </a:r>
              <a:r>
                <a:rPr lang="zh-CN" altLang="en-US" sz="1400">
                  <a:solidFill>
                    <a:schemeClr val="bg1"/>
                  </a:solidFill>
                </a:rPr>
                <a:t>年 优质服务</a:t>
              </a:r>
              <a:endParaRPr lang="en-US" altLang="zh-CN" sz="1400">
                <a:solidFill>
                  <a:schemeClr val="bg1"/>
                </a:solidFill>
              </a:endParaRPr>
            </a:p>
            <a:p>
              <a:pPr eaLnBrk="0" hangingPunct="0"/>
              <a:r>
                <a:rPr lang="zh-CN" altLang="en-US" sz="1400">
                  <a:solidFill>
                    <a:schemeClr val="bg1"/>
                  </a:solidFill>
                </a:rPr>
                <a:t>             宣传推广奖  特别贡献奖  先进个人奖</a:t>
              </a:r>
              <a:endParaRPr lang="en-US" altLang="zh-CN" sz="1400">
                <a:solidFill>
                  <a:schemeClr val="bg1"/>
                </a:solidFill>
              </a:endParaRPr>
            </a:p>
            <a:p>
              <a:pPr eaLnBrk="0" hangingPunct="0">
                <a:spcBef>
                  <a:spcPts val="1200"/>
                </a:spcBef>
              </a:pPr>
              <a:r>
                <a:rPr lang="en-US" altLang="zh-CN" sz="1400">
                  <a:solidFill>
                    <a:schemeClr val="bg1"/>
                  </a:solidFill>
                </a:rPr>
                <a:t>2010</a:t>
              </a:r>
              <a:r>
                <a:rPr lang="zh-CN" altLang="en-US" sz="1400">
                  <a:solidFill>
                    <a:schemeClr val="bg1"/>
                  </a:solidFill>
                </a:rPr>
                <a:t>年 优质服务一等奖</a:t>
              </a:r>
              <a:endParaRPr lang="en-US" altLang="zh-CN" sz="1400">
                <a:solidFill>
                  <a:schemeClr val="bg1"/>
                </a:solidFill>
              </a:endParaRPr>
            </a:p>
            <a:p>
              <a:pPr eaLnBrk="0" hangingPunct="0"/>
              <a:r>
                <a:rPr lang="zh-CN" altLang="en-US" sz="1400">
                  <a:solidFill>
                    <a:schemeClr val="bg1"/>
                  </a:solidFill>
                </a:rPr>
                <a:t>            宣传推广奖  特殊贡献奖  先进个人奖</a:t>
              </a:r>
              <a:endParaRPr lang="en-US" altLang="zh-CN" sz="1400">
                <a:solidFill>
                  <a:schemeClr val="bg1"/>
                </a:solidFill>
              </a:endParaRPr>
            </a:p>
            <a:p>
              <a:pPr eaLnBrk="0" hangingPunct="0"/>
              <a:endParaRPr lang="en-US" altLang="zh-CN" sz="1400">
                <a:solidFill>
                  <a:schemeClr val="bg1"/>
                </a:solidFill>
              </a:endParaRPr>
            </a:p>
          </p:txBody>
        </p:sp>
        <p:sp>
          <p:nvSpPr>
            <p:cNvPr id="48134" name="AutoShape 6"/>
            <p:cNvSpPr>
              <a:spLocks noChangeArrowheads="1"/>
            </p:cNvSpPr>
            <p:nvPr/>
          </p:nvSpPr>
          <p:spPr bwMode="gray">
            <a:xfrm>
              <a:off x="142875" y="4554463"/>
              <a:ext cx="3779843" cy="1187431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altLang="zh-CN" sz="1400" dirty="0">
                  <a:solidFill>
                    <a:schemeClr val="bg1"/>
                  </a:solidFill>
                </a:rPr>
                <a:t>2011</a:t>
              </a:r>
              <a:r>
                <a:rPr lang="zh-CN" altLang="en-US" sz="1400" dirty="0">
                  <a:solidFill>
                    <a:schemeClr val="bg1"/>
                  </a:solidFill>
                </a:rPr>
                <a:t>年 优质服务一等奖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pPr eaLnBrk="0" hangingPunct="0">
                <a:defRPr/>
              </a:pPr>
              <a:r>
                <a:rPr lang="zh-CN" altLang="en-US" sz="1400" dirty="0">
                  <a:solidFill>
                    <a:schemeClr val="bg1"/>
                  </a:solidFill>
                </a:rPr>
                <a:t>             宣传推广奖  特殊贡献奖  先进个人奖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pPr eaLnBrk="0" hangingPunct="0">
                <a:spcBef>
                  <a:spcPts val="1200"/>
                </a:spcBef>
                <a:defRPr/>
              </a:pPr>
              <a:r>
                <a:rPr lang="en-US" altLang="zh-CN" sz="1400" dirty="0">
                  <a:solidFill>
                    <a:schemeClr val="bg1"/>
                  </a:solidFill>
                </a:rPr>
                <a:t>2012</a:t>
              </a:r>
              <a:r>
                <a:rPr lang="zh-CN" altLang="en-US" sz="1400" dirty="0">
                  <a:solidFill>
                    <a:schemeClr val="bg1"/>
                  </a:solidFill>
                </a:rPr>
                <a:t>年 优质服务一等奖  最佳创意奖</a:t>
              </a:r>
              <a:endParaRPr lang="en-US" altLang="zh-CN" sz="1400" dirty="0">
                <a:solidFill>
                  <a:schemeClr val="bg1"/>
                </a:solidFill>
              </a:endParaRPr>
            </a:p>
            <a:p>
              <a:pPr eaLnBrk="0" hangingPunct="0">
                <a:defRPr/>
              </a:pPr>
              <a:r>
                <a:rPr lang="zh-CN" altLang="en-US" sz="1400" dirty="0">
                  <a:solidFill>
                    <a:schemeClr val="bg1"/>
                  </a:solidFill>
                </a:rPr>
                <a:t>            最佳组织奖  特殊贡献奖  先进个人</a:t>
              </a:r>
              <a:r>
                <a:rPr lang="zh-CN" altLang="en-US" dirty="0">
                  <a:solidFill>
                    <a:schemeClr val="bg1"/>
                  </a:solidFill>
                </a:rPr>
                <a:t>奖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41TGp_figure_blue_v3">
  <a:themeElements>
    <a:clrScheme name="Default Design 1">
      <a:dk1>
        <a:srgbClr val="2B166E"/>
      </a:dk1>
      <a:lt1>
        <a:srgbClr val="FFFFFF"/>
      </a:lt1>
      <a:dk2>
        <a:srgbClr val="003366"/>
      </a:dk2>
      <a:lt2>
        <a:srgbClr val="B2B2B2"/>
      </a:lt2>
      <a:accent1>
        <a:srgbClr val="4BAFB9"/>
      </a:accent1>
      <a:accent2>
        <a:srgbClr val="FFCC66"/>
      </a:accent2>
      <a:accent3>
        <a:srgbClr val="FFFFFF"/>
      </a:accent3>
      <a:accent4>
        <a:srgbClr val="23115D"/>
      </a:accent4>
      <a:accent5>
        <a:srgbClr val="B1D4D9"/>
      </a:accent5>
      <a:accent6>
        <a:srgbClr val="E7B95C"/>
      </a:accent6>
      <a:hlink>
        <a:srgbClr val="0066CC"/>
      </a:hlink>
      <a:folHlink>
        <a:srgbClr val="8C71B9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rotWithShape="1">
          <a:gsLst>
            <a:gs pos="0">
              <a:schemeClr val="folHlink"/>
            </a:gs>
            <a:gs pos="100000">
              <a:schemeClr val="folHlink">
                <a:gamma/>
                <a:shade val="34510"/>
                <a:invGamma/>
              </a:schemeClr>
            </a:gs>
          </a:gsLst>
          <a:path path="shape">
            <a:fillToRect l="50000" t="50000" r="50000" b="50000"/>
          </a:path>
        </a:gradFill>
        <a:ln>
          <a:noFill/>
        </a:ln>
        <a:effectLst/>
        <a:extLst>
          <a:ext uri="{91240B29-F687-4F45-9708-019B960494DF}">
            <a14:hiddenLine xmlns:r="http://schemas.openxmlformats.org/officeDocument/2006/relationships" xmlns:p="http://schemas.openxmlformats.org/presentationml/2006/main" xmlns:a14="http://schemas.microsoft.com/office/drawing/2010/main" xmlns="" w="9525">
              <a:solidFill>
                <a:schemeClr val="tx1"/>
              </a:solidFill>
              <a:round/>
              <a:headEnd/>
              <a:tailEnd/>
            </a14:hiddenLine>
          </a:ext>
          <a:ext uri="{AF507438-7753-43E0-B8FC-AC1667EBCBE1}">
            <a14:hiddenEffects xmlns:r="http://schemas.openxmlformats.org/officeDocument/2006/relationships" xmlns:p="http://schemas.openxmlformats.org/presentationml/2006/main" xmlns:a14="http://schemas.microsoft.com/office/drawing/2010/main" xmlns="">
              <a:effectLst>
                <a:outerShdw dist="76200" dir="10800000" kx="-3284103" algn="br" rotWithShape="0">
                  <a:srgbClr val="001D3A">
                    <a:alpha val="50000"/>
                  </a:srgbClr>
                </a:outerShdw>
              </a:effectLst>
            </a14:hiddenEffects>
          </a:ext>
        </a:extLst>
      </a:spPr>
      <a:bodyPr wrap="none" anchor="ctr"/>
      <a:lstStyle>
        <a:defPPr algn="ctr">
          <a:defRPr b="1"/>
        </a:defPPr>
      </a:lstStyle>
    </a:spDef>
    <a:txDef>
      <a:spPr bwMode="gray">
        <a:noFill/>
        <a:ln>
          <a:noFill/>
        </a:ln>
        <a:effectLst/>
        <a:extLst>
          <a:ext uri="{909E8E84-426E-40DD-AFC4-6F175D3DCCD1}">
            <a14:hiddenFill xmlns:r="http://schemas.openxmlformats.org/officeDocument/2006/relationships" xmlns:p="http://schemas.openxmlformats.org/presentationml/2006/main"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r="http://schemas.openxmlformats.org/officeDocument/2006/relationships" xmlns:p="http://schemas.openxmlformats.org/presentationml/2006/main"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r="http://schemas.openxmlformats.org/officeDocument/2006/relationships" xmlns:p="http://schemas.openxmlformats.org/presentationml/2006/main"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>
        <a:spAutoFit/>
      </a:bodyPr>
      <a:lstStyle>
        <a:defPPr algn="ctr" eaLnBrk="0" hangingPunct="0">
          <a:defRPr b="1" dirty="0" smtClean="0">
            <a:solidFill>
              <a:schemeClr val="bg1"/>
            </a:solidFill>
            <a:ea typeface="宋体" charset="-122"/>
          </a:defRPr>
        </a:defPPr>
      </a:lstStyle>
    </a:txDef>
  </a:objectDefaults>
  <a:extraClrSchemeLst>
    <a:extraClrScheme>
      <a:clrScheme name="Default Design 1">
        <a:dk1>
          <a:srgbClr val="2B166E"/>
        </a:dk1>
        <a:lt1>
          <a:srgbClr val="FFFFFF"/>
        </a:lt1>
        <a:dk2>
          <a:srgbClr val="003366"/>
        </a:dk2>
        <a:lt2>
          <a:srgbClr val="B2B2B2"/>
        </a:lt2>
        <a:accent1>
          <a:srgbClr val="4BAFB9"/>
        </a:accent1>
        <a:accent2>
          <a:srgbClr val="FFCC66"/>
        </a:accent2>
        <a:accent3>
          <a:srgbClr val="FFFFFF"/>
        </a:accent3>
        <a:accent4>
          <a:srgbClr val="23115D"/>
        </a:accent4>
        <a:accent5>
          <a:srgbClr val="B1D4D9"/>
        </a:accent5>
        <a:accent6>
          <a:srgbClr val="E7B95C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223F72"/>
        </a:dk1>
        <a:lt1>
          <a:srgbClr val="FFFFFF"/>
        </a:lt1>
        <a:dk2>
          <a:srgbClr val="000066"/>
        </a:dk2>
        <a:lt2>
          <a:srgbClr val="DDDDDD"/>
        </a:lt2>
        <a:accent1>
          <a:srgbClr val="AC6DE5"/>
        </a:accent1>
        <a:accent2>
          <a:srgbClr val="FF9900"/>
        </a:accent2>
        <a:accent3>
          <a:srgbClr val="FFFFFF"/>
        </a:accent3>
        <a:accent4>
          <a:srgbClr val="1B3460"/>
        </a:accent4>
        <a:accent5>
          <a:srgbClr val="D2BAF0"/>
        </a:accent5>
        <a:accent6>
          <a:srgbClr val="E78A00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66"/>
        </a:dk1>
        <a:lt1>
          <a:srgbClr val="FFFFFF"/>
        </a:lt1>
        <a:dk2>
          <a:srgbClr val="006600"/>
        </a:dk2>
        <a:lt2>
          <a:srgbClr val="DDDDDD"/>
        </a:lt2>
        <a:accent1>
          <a:srgbClr val="C58023"/>
        </a:accent1>
        <a:accent2>
          <a:srgbClr val="1D8FCF"/>
        </a:accent2>
        <a:accent3>
          <a:srgbClr val="FFFFFF"/>
        </a:accent3>
        <a:accent4>
          <a:srgbClr val="000056"/>
        </a:accent4>
        <a:accent5>
          <a:srgbClr val="DFC0AC"/>
        </a:accent5>
        <a:accent6>
          <a:srgbClr val="1981BB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041TGp_figure_blue_v3</Template>
  <TotalTime>1395</TotalTime>
  <Words>2278</Words>
  <Application>Microsoft Office PowerPoint</Application>
  <PresentationFormat>全屏显示(4:3)</PresentationFormat>
  <Paragraphs>428</Paragraphs>
  <Slides>30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2" baseType="lpstr">
      <vt:lpstr>041TGp_figure_blue_v3</vt:lpstr>
      <vt:lpstr>Microsoft Office Excel 97-2003 工作表</vt:lpstr>
      <vt:lpstr> 武汉大学图书馆 2013-6-21</vt:lpstr>
      <vt:lpstr>幻灯片 2</vt:lpstr>
      <vt:lpstr>CASHL华中区域概况</vt:lpstr>
      <vt:lpstr>CASHL华中区域服务情况</vt:lpstr>
      <vt:lpstr>华中区域中心CASHL文献传递服务量</vt:lpstr>
      <vt:lpstr>近三年服务量分布情况</vt:lpstr>
      <vt:lpstr>华中区域中心CASHL文献传递满足率</vt:lpstr>
      <vt:lpstr>华中区域中心CASHL文献传递响应时间</vt:lpstr>
      <vt:lpstr>华中区域中心获奖情况</vt:lpstr>
      <vt:lpstr> CASHL华中区域宣传推广情况</vt:lpstr>
      <vt:lpstr>近六年宣传推广活动回顾</vt:lpstr>
      <vt:lpstr>幻灯片 12</vt:lpstr>
      <vt:lpstr>幻灯片 13</vt:lpstr>
      <vt:lpstr>幻灯片 14</vt:lpstr>
      <vt:lpstr>幻灯片 15</vt:lpstr>
      <vt:lpstr>幻灯片 16</vt:lpstr>
      <vt:lpstr>宣传推广取得的成效</vt:lpstr>
      <vt:lpstr>成员馆数</vt:lpstr>
      <vt:lpstr>注册用户数</vt:lpstr>
      <vt:lpstr>发出请求量</vt:lpstr>
      <vt:lpstr>成员馆活跃情况</vt:lpstr>
      <vt:lpstr>近六年注册用户TOP5</vt:lpstr>
      <vt:lpstr>近六年发出请求量TOP5</vt:lpstr>
      <vt:lpstr>2004-2012年注册用户总数TOP10</vt:lpstr>
      <vt:lpstr>2004-2012年发出请求总量TOP10</vt:lpstr>
      <vt:lpstr>问题与对策</vt:lpstr>
      <vt:lpstr>幻灯片 27</vt:lpstr>
      <vt:lpstr>2013年推广工作示范</vt:lpstr>
      <vt:lpstr>幻灯片 29</vt:lpstr>
      <vt:lpstr>幻灯片 30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微软中国</dc:creator>
  <cp:lastModifiedBy>番茄花园</cp:lastModifiedBy>
  <cp:revision>242</cp:revision>
  <dcterms:created xsi:type="dcterms:W3CDTF">2013-06-04T05:42:26Z</dcterms:created>
  <dcterms:modified xsi:type="dcterms:W3CDTF">2013-06-24T02:59:19Z</dcterms:modified>
</cp:coreProperties>
</file>